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61" r:id="rId2"/>
    <p:sldId id="258" r:id="rId3"/>
    <p:sldId id="259" r:id="rId4"/>
    <p:sldId id="318" r:id="rId5"/>
    <p:sldId id="327" r:id="rId6"/>
    <p:sldId id="317" r:id="rId7"/>
    <p:sldId id="319" r:id="rId8"/>
    <p:sldId id="328" r:id="rId9"/>
    <p:sldId id="325" r:id="rId10"/>
    <p:sldId id="313" r:id="rId11"/>
    <p:sldId id="311" r:id="rId12"/>
    <p:sldId id="309" r:id="rId13"/>
    <p:sldId id="314" r:id="rId14"/>
    <p:sldId id="305" r:id="rId15"/>
    <p:sldId id="308" r:id="rId16"/>
    <p:sldId id="326" r:id="rId17"/>
    <p:sldId id="310" r:id="rId18"/>
    <p:sldId id="307" r:id="rId19"/>
    <p:sldId id="312" r:id="rId20"/>
    <p:sldId id="324" r:id="rId21"/>
    <p:sldId id="323" r:id="rId22"/>
    <p:sldId id="322" r:id="rId23"/>
    <p:sldId id="320" r:id="rId24"/>
    <p:sldId id="315" r:id="rId25"/>
    <p:sldId id="316" r:id="rId2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78" autoAdjust="0"/>
    <p:restoredTop sz="94660"/>
  </p:normalViewPr>
  <p:slideViewPr>
    <p:cSldViewPr>
      <p:cViewPr varScale="1">
        <p:scale>
          <a:sx n="149" d="100"/>
          <a:sy n="149" d="100"/>
        </p:scale>
        <p:origin x="213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né Goebels - ELEVEN BI" userId="99aa309e-e47a-431a-b476-b2d9abcd4720" providerId="ADAL" clId="{CF407198-A3DE-4A08-8675-B3D424CE2094}"/>
    <pc:docChg chg="modSld">
      <pc:chgData name="René Goebels - ELEVEN BI" userId="99aa309e-e47a-431a-b476-b2d9abcd4720" providerId="ADAL" clId="{CF407198-A3DE-4A08-8675-B3D424CE2094}" dt="2020-06-15T13:22:20.622" v="66" actId="20577"/>
      <pc:docMkLst>
        <pc:docMk/>
      </pc:docMkLst>
      <pc:sldChg chg="modSp mod">
        <pc:chgData name="René Goebels - ELEVEN BI" userId="99aa309e-e47a-431a-b476-b2d9abcd4720" providerId="ADAL" clId="{CF407198-A3DE-4A08-8675-B3D424CE2094}" dt="2020-05-29T08:00:49.906" v="49" actId="20577"/>
        <pc:sldMkLst>
          <pc:docMk/>
          <pc:sldMk cId="755180725" sldId="258"/>
        </pc:sldMkLst>
        <pc:spChg chg="mod">
          <ac:chgData name="René Goebels - ELEVEN BI" userId="99aa309e-e47a-431a-b476-b2d9abcd4720" providerId="ADAL" clId="{CF407198-A3DE-4A08-8675-B3D424CE2094}" dt="2020-05-29T08:00:49.906" v="49" actId="20577"/>
          <ac:spMkLst>
            <pc:docMk/>
            <pc:sldMk cId="755180725" sldId="258"/>
            <ac:spMk id="22" creationId="{00000000-0000-0000-0000-000000000000}"/>
          </ac:spMkLst>
        </pc:spChg>
      </pc:sldChg>
      <pc:sldChg chg="modSp mod">
        <pc:chgData name="René Goebels - ELEVEN BI" userId="99aa309e-e47a-431a-b476-b2d9abcd4720" providerId="ADAL" clId="{CF407198-A3DE-4A08-8675-B3D424CE2094}" dt="2020-05-29T07:47:03.733" v="44" actId="20577"/>
        <pc:sldMkLst>
          <pc:docMk/>
          <pc:sldMk cId="3386324484" sldId="259"/>
        </pc:sldMkLst>
        <pc:graphicFrameChg chg="modGraphic">
          <ac:chgData name="René Goebels - ELEVEN BI" userId="99aa309e-e47a-431a-b476-b2d9abcd4720" providerId="ADAL" clId="{CF407198-A3DE-4A08-8675-B3D424CE2094}" dt="2020-05-29T07:47:03.733" v="44" actId="20577"/>
          <ac:graphicFrameMkLst>
            <pc:docMk/>
            <pc:sldMk cId="3386324484" sldId="259"/>
            <ac:graphicFrameMk id="8" creationId="{00000000-0000-0000-0000-000000000000}"/>
          </ac:graphicFrameMkLst>
        </pc:graphicFrameChg>
      </pc:sldChg>
      <pc:sldChg chg="modSp mod">
        <pc:chgData name="René Goebels - ELEVEN BI" userId="99aa309e-e47a-431a-b476-b2d9abcd4720" providerId="ADAL" clId="{CF407198-A3DE-4A08-8675-B3D424CE2094}" dt="2020-05-29T07:36:09.807" v="4" actId="20577"/>
        <pc:sldMkLst>
          <pc:docMk/>
          <pc:sldMk cId="3492030507" sldId="317"/>
        </pc:sldMkLst>
        <pc:spChg chg="mod">
          <ac:chgData name="René Goebels - ELEVEN BI" userId="99aa309e-e47a-431a-b476-b2d9abcd4720" providerId="ADAL" clId="{CF407198-A3DE-4A08-8675-B3D424CE2094}" dt="2020-05-29T07:36:09.807" v="4" actId="20577"/>
          <ac:spMkLst>
            <pc:docMk/>
            <pc:sldMk cId="3492030507" sldId="317"/>
            <ac:spMk id="22" creationId="{00000000-0000-0000-0000-000000000000}"/>
          </ac:spMkLst>
        </pc:spChg>
      </pc:sldChg>
      <pc:sldChg chg="modSp mod">
        <pc:chgData name="René Goebels - ELEVEN BI" userId="99aa309e-e47a-431a-b476-b2d9abcd4720" providerId="ADAL" clId="{CF407198-A3DE-4A08-8675-B3D424CE2094}" dt="2020-06-15T13:22:20.622" v="66" actId="20577"/>
        <pc:sldMkLst>
          <pc:docMk/>
          <pc:sldMk cId="2923398300" sldId="319"/>
        </pc:sldMkLst>
        <pc:graphicFrameChg chg="modGraphic">
          <ac:chgData name="René Goebels - ELEVEN BI" userId="99aa309e-e47a-431a-b476-b2d9abcd4720" providerId="ADAL" clId="{CF407198-A3DE-4A08-8675-B3D424CE2094}" dt="2020-06-15T13:22:20.622" v="66" actId="20577"/>
          <ac:graphicFrameMkLst>
            <pc:docMk/>
            <pc:sldMk cId="2923398300" sldId="319"/>
            <ac:graphicFrameMk id="5" creationId="{00000000-0000-0000-0000-000000000000}"/>
          </ac:graphicFrameMkLst>
        </pc:graphicFrameChg>
      </pc:sldChg>
    </pc:docChg>
  </pc:docChgLst>
  <pc:docChgLst>
    <pc:chgData name="René Goebels - ELEVEN BI" userId="99aa309e-e47a-431a-b476-b2d9abcd4720" providerId="ADAL" clId="{D5075F74-D416-4585-895D-F3692B306513}"/>
    <pc:docChg chg="custSel modSld">
      <pc:chgData name="René Goebels - ELEVEN BI" userId="99aa309e-e47a-431a-b476-b2d9abcd4720" providerId="ADAL" clId="{D5075F74-D416-4585-895D-F3692B306513}" dt="2020-10-02T09:02:43.879" v="27" actId="20577"/>
      <pc:docMkLst>
        <pc:docMk/>
      </pc:docMkLst>
      <pc:sldChg chg="modSp mod">
        <pc:chgData name="René Goebels - ELEVEN BI" userId="99aa309e-e47a-431a-b476-b2d9abcd4720" providerId="ADAL" clId="{D5075F74-D416-4585-895D-F3692B306513}" dt="2020-10-02T09:02:43.879" v="27" actId="20577"/>
        <pc:sldMkLst>
          <pc:docMk/>
          <pc:sldMk cId="3475769170" sldId="328"/>
        </pc:sldMkLst>
        <pc:graphicFrameChg chg="modGraphic">
          <ac:chgData name="René Goebels - ELEVEN BI" userId="99aa309e-e47a-431a-b476-b2d9abcd4720" providerId="ADAL" clId="{D5075F74-D416-4585-895D-F3692B306513}" dt="2020-10-02T09:02:43.879" v="27" actId="20577"/>
          <ac:graphicFrameMkLst>
            <pc:docMk/>
            <pc:sldMk cId="3475769170" sldId="328"/>
            <ac:graphicFrameMk id="5" creationId="{00000000-0000-0000-0000-000000000000}"/>
          </ac:graphicFrameMkLst>
        </pc:graphicFrameChg>
      </pc:sldChg>
    </pc:docChg>
  </pc:docChgLst>
  <pc:docChgLst>
    <pc:chgData name="René Goebels" userId="99aa309e-e47a-431a-b476-b2d9abcd4720" providerId="ADAL" clId="{06966E92-BA18-4202-9631-A056526284A1}"/>
    <pc:docChg chg="modSld">
      <pc:chgData name="René Goebels" userId="99aa309e-e47a-431a-b476-b2d9abcd4720" providerId="ADAL" clId="{06966E92-BA18-4202-9631-A056526284A1}" dt="2021-02-22T16:29:06.725" v="1" actId="20577"/>
      <pc:docMkLst>
        <pc:docMk/>
      </pc:docMkLst>
      <pc:sldChg chg="modSp mod">
        <pc:chgData name="René Goebels" userId="99aa309e-e47a-431a-b476-b2d9abcd4720" providerId="ADAL" clId="{06966E92-BA18-4202-9631-A056526284A1}" dt="2021-02-22T16:29:06.725" v="1" actId="20577"/>
        <pc:sldMkLst>
          <pc:docMk/>
          <pc:sldMk cId="69035614" sldId="261"/>
        </pc:sldMkLst>
        <pc:spChg chg="mod">
          <ac:chgData name="René Goebels" userId="99aa309e-e47a-431a-b476-b2d9abcd4720" providerId="ADAL" clId="{06966E92-BA18-4202-9631-A056526284A1}" dt="2021-02-22T16:29:06.725" v="1" actId="20577"/>
          <ac:spMkLst>
            <pc:docMk/>
            <pc:sldMk cId="69035614" sldId="261"/>
            <ac:spMk id="6" creationId="{00000000-0000-0000-0000-000000000000}"/>
          </ac:spMkLst>
        </pc:spChg>
      </pc:sldChg>
    </pc:docChg>
  </pc:docChgLst>
  <pc:docChgLst>
    <pc:chgData name="René Goebels - ELEVEN BI" userId="99aa309e-e47a-431a-b476-b2d9abcd4720" providerId="ADAL" clId="{E9B3E0E8-9A0E-45CE-9BBE-05A4596FF869}"/>
    <pc:docChg chg="undo custSel addSld modSld sldOrd">
      <pc:chgData name="René Goebels - ELEVEN BI" userId="99aa309e-e47a-431a-b476-b2d9abcd4720" providerId="ADAL" clId="{E9B3E0E8-9A0E-45CE-9BBE-05A4596FF869}" dt="2020-07-10T13:14:31.729" v="135" actId="20577"/>
      <pc:docMkLst>
        <pc:docMk/>
      </pc:docMkLst>
      <pc:sldChg chg="modSp mod">
        <pc:chgData name="René Goebels - ELEVEN BI" userId="99aa309e-e47a-431a-b476-b2d9abcd4720" providerId="ADAL" clId="{E9B3E0E8-9A0E-45CE-9BBE-05A4596FF869}" dt="2020-07-10T08:57:15.979" v="16" actId="20577"/>
        <pc:sldMkLst>
          <pc:docMk/>
          <pc:sldMk cId="3386324484" sldId="259"/>
        </pc:sldMkLst>
        <pc:graphicFrameChg chg="modGraphic">
          <ac:chgData name="René Goebels - ELEVEN BI" userId="99aa309e-e47a-431a-b476-b2d9abcd4720" providerId="ADAL" clId="{E9B3E0E8-9A0E-45CE-9BBE-05A4596FF869}" dt="2020-07-10T08:57:15.979" v="16" actId="20577"/>
          <ac:graphicFrameMkLst>
            <pc:docMk/>
            <pc:sldMk cId="3386324484" sldId="259"/>
            <ac:graphicFrameMk id="8" creationId="{00000000-0000-0000-0000-000000000000}"/>
          </ac:graphicFrameMkLst>
        </pc:graphicFrameChg>
      </pc:sldChg>
      <pc:sldChg chg="modSp mod">
        <pc:chgData name="René Goebels - ELEVEN BI" userId="99aa309e-e47a-431a-b476-b2d9abcd4720" providerId="ADAL" clId="{E9B3E0E8-9A0E-45CE-9BBE-05A4596FF869}" dt="2020-07-10T08:59:07.286" v="33" actId="20577"/>
        <pc:sldMkLst>
          <pc:docMk/>
          <pc:sldMk cId="3492030507" sldId="317"/>
        </pc:sldMkLst>
        <pc:spChg chg="mod">
          <ac:chgData name="René Goebels - ELEVEN BI" userId="99aa309e-e47a-431a-b476-b2d9abcd4720" providerId="ADAL" clId="{E9B3E0E8-9A0E-45CE-9BBE-05A4596FF869}" dt="2020-07-10T08:59:07.286" v="33" actId="20577"/>
          <ac:spMkLst>
            <pc:docMk/>
            <pc:sldMk cId="3492030507" sldId="317"/>
            <ac:spMk id="8" creationId="{58A1B923-7DAD-453C-B01D-1A6C1FFF99A8}"/>
          </ac:spMkLst>
        </pc:spChg>
        <pc:spChg chg="mod">
          <ac:chgData name="René Goebels - ELEVEN BI" userId="99aa309e-e47a-431a-b476-b2d9abcd4720" providerId="ADAL" clId="{E9B3E0E8-9A0E-45CE-9BBE-05A4596FF869}" dt="2020-07-10T08:58:49.200" v="25" actId="6549"/>
          <ac:spMkLst>
            <pc:docMk/>
            <pc:sldMk cId="3492030507" sldId="317"/>
            <ac:spMk id="22" creationId="{00000000-0000-0000-0000-000000000000}"/>
          </ac:spMkLst>
        </pc:spChg>
      </pc:sldChg>
      <pc:sldChg chg="modSp mod">
        <pc:chgData name="René Goebels - ELEVEN BI" userId="99aa309e-e47a-431a-b476-b2d9abcd4720" providerId="ADAL" clId="{E9B3E0E8-9A0E-45CE-9BBE-05A4596FF869}" dt="2020-07-10T13:14:31.729" v="135" actId="20577"/>
        <pc:sldMkLst>
          <pc:docMk/>
          <pc:sldMk cId="2923398300" sldId="319"/>
        </pc:sldMkLst>
        <pc:spChg chg="mod">
          <ac:chgData name="René Goebels - ELEVEN BI" userId="99aa309e-e47a-431a-b476-b2d9abcd4720" providerId="ADAL" clId="{E9B3E0E8-9A0E-45CE-9BBE-05A4596FF869}" dt="2020-07-10T11:12:08.581" v="134" actId="20577"/>
          <ac:spMkLst>
            <pc:docMk/>
            <pc:sldMk cId="2923398300" sldId="319"/>
            <ac:spMk id="4" creationId="{00000000-0000-0000-0000-000000000000}"/>
          </ac:spMkLst>
        </pc:spChg>
        <pc:graphicFrameChg chg="mod modGraphic">
          <ac:chgData name="René Goebels - ELEVEN BI" userId="99aa309e-e47a-431a-b476-b2d9abcd4720" providerId="ADAL" clId="{E9B3E0E8-9A0E-45CE-9BBE-05A4596FF869}" dt="2020-07-10T13:14:31.729" v="135" actId="20577"/>
          <ac:graphicFrameMkLst>
            <pc:docMk/>
            <pc:sldMk cId="2923398300" sldId="319"/>
            <ac:graphicFrameMk id="5" creationId="{00000000-0000-0000-0000-000000000000}"/>
          </ac:graphicFrameMkLst>
        </pc:graphicFrameChg>
      </pc:sldChg>
      <pc:sldChg chg="modSp add mod ord">
        <pc:chgData name="René Goebels - ELEVEN BI" userId="99aa309e-e47a-431a-b476-b2d9abcd4720" providerId="ADAL" clId="{E9B3E0E8-9A0E-45CE-9BBE-05A4596FF869}" dt="2020-07-10T09:02:14.192" v="110" actId="20577"/>
        <pc:sldMkLst>
          <pc:docMk/>
          <pc:sldMk cId="2429481339" sldId="327"/>
        </pc:sldMkLst>
        <pc:spChg chg="mod">
          <ac:chgData name="René Goebels - ELEVEN BI" userId="99aa309e-e47a-431a-b476-b2d9abcd4720" providerId="ADAL" clId="{E9B3E0E8-9A0E-45CE-9BBE-05A4596FF869}" dt="2020-07-10T08:59:00.530" v="29" actId="20577"/>
          <ac:spMkLst>
            <pc:docMk/>
            <pc:sldMk cId="2429481339" sldId="327"/>
            <ac:spMk id="8" creationId="{58A1B923-7DAD-453C-B01D-1A6C1FFF99A8}"/>
          </ac:spMkLst>
        </pc:spChg>
        <pc:spChg chg="mod">
          <ac:chgData name="René Goebels - ELEVEN BI" userId="99aa309e-e47a-431a-b476-b2d9abcd4720" providerId="ADAL" clId="{E9B3E0E8-9A0E-45CE-9BBE-05A4596FF869}" dt="2020-07-10T09:02:14.192" v="110" actId="20577"/>
          <ac:spMkLst>
            <pc:docMk/>
            <pc:sldMk cId="2429481339" sldId="327"/>
            <ac:spMk id="22" creationId="{00000000-0000-0000-0000-000000000000}"/>
          </ac:spMkLst>
        </pc:spChg>
      </pc:sldChg>
      <pc:sldChg chg="add">
        <pc:chgData name="René Goebels - ELEVEN BI" userId="99aa309e-e47a-431a-b476-b2d9abcd4720" providerId="ADAL" clId="{E9B3E0E8-9A0E-45CE-9BBE-05A4596FF869}" dt="2020-07-10T11:09:57.767" v="111"/>
        <pc:sldMkLst>
          <pc:docMk/>
          <pc:sldMk cId="3475769170" sldId="328"/>
        </pc:sldMkLst>
      </pc:sldChg>
    </pc:docChg>
  </pc:docChgLst>
  <pc:docChgLst>
    <pc:chgData name="René Goebels - ELEVEN BI" userId="99aa309e-e47a-431a-b476-b2d9abcd4720" providerId="ADAL" clId="{B1FDE843-250D-4106-B905-A378FFB56AC6}"/>
    <pc:docChg chg="modSld">
      <pc:chgData name="René Goebels - ELEVEN BI" userId="99aa309e-e47a-431a-b476-b2d9abcd4720" providerId="ADAL" clId="{B1FDE843-250D-4106-B905-A378FFB56AC6}" dt="2021-06-23T10:26:55.346" v="16" actId="20577"/>
      <pc:docMkLst>
        <pc:docMk/>
      </pc:docMkLst>
      <pc:sldChg chg="modSp mod">
        <pc:chgData name="René Goebels - ELEVEN BI" userId="99aa309e-e47a-431a-b476-b2d9abcd4720" providerId="ADAL" clId="{B1FDE843-250D-4106-B905-A378FFB56AC6}" dt="2021-06-23T10:26:55.346" v="16" actId="20577"/>
        <pc:sldMkLst>
          <pc:docMk/>
          <pc:sldMk cId="2923398300" sldId="319"/>
        </pc:sldMkLst>
        <pc:graphicFrameChg chg="modGraphic">
          <ac:chgData name="René Goebels - ELEVEN BI" userId="99aa309e-e47a-431a-b476-b2d9abcd4720" providerId="ADAL" clId="{B1FDE843-250D-4106-B905-A378FFB56AC6}" dt="2021-06-23T10:26:55.346" v="16" actId="20577"/>
          <ac:graphicFrameMkLst>
            <pc:docMk/>
            <pc:sldMk cId="2923398300" sldId="319"/>
            <ac:graphicFrameMk id="5" creationId="{00000000-0000-0000-0000-000000000000}"/>
          </ac:graphicFrameMkLst>
        </pc:graphicFrameChg>
      </pc:sldChg>
    </pc:docChg>
  </pc:docChgLst>
  <pc:docChgLst>
    <pc:chgData name="René Goebels - ELEVEN BI" userId="99aa309e-e47a-431a-b476-b2d9abcd4720" providerId="ADAL" clId="{0EB2C6F3-B4D2-48FB-A2E1-CCAFBBA52E92}"/>
    <pc:docChg chg="modSld">
      <pc:chgData name="René Goebels - ELEVEN BI" userId="99aa309e-e47a-431a-b476-b2d9abcd4720" providerId="ADAL" clId="{0EB2C6F3-B4D2-48FB-A2E1-CCAFBBA52E92}" dt="2021-04-02T10:31:50.170" v="50" actId="20577"/>
      <pc:docMkLst>
        <pc:docMk/>
      </pc:docMkLst>
      <pc:sldChg chg="modSp mod">
        <pc:chgData name="René Goebels - ELEVEN BI" userId="99aa309e-e47a-431a-b476-b2d9abcd4720" providerId="ADAL" clId="{0EB2C6F3-B4D2-48FB-A2E1-CCAFBBA52E92}" dt="2021-04-02T10:26:46.716" v="33" actId="20577"/>
        <pc:sldMkLst>
          <pc:docMk/>
          <pc:sldMk cId="1019258891" sldId="318"/>
        </pc:sldMkLst>
        <pc:graphicFrameChg chg="modGraphic">
          <ac:chgData name="René Goebels - ELEVEN BI" userId="99aa309e-e47a-431a-b476-b2d9abcd4720" providerId="ADAL" clId="{0EB2C6F3-B4D2-48FB-A2E1-CCAFBBA52E92}" dt="2021-04-02T10:26:46.716" v="33" actId="20577"/>
          <ac:graphicFrameMkLst>
            <pc:docMk/>
            <pc:sldMk cId="1019258891" sldId="318"/>
            <ac:graphicFrameMk id="8" creationId="{00000000-0000-0000-0000-000000000000}"/>
          </ac:graphicFrameMkLst>
        </pc:graphicFrameChg>
      </pc:sldChg>
      <pc:sldChg chg="modSp mod">
        <pc:chgData name="René Goebels - ELEVEN BI" userId="99aa309e-e47a-431a-b476-b2d9abcd4720" providerId="ADAL" clId="{0EB2C6F3-B4D2-48FB-A2E1-CCAFBBA52E92}" dt="2021-04-02T10:31:50.170" v="50" actId="20577"/>
        <pc:sldMkLst>
          <pc:docMk/>
          <pc:sldMk cId="2923398300" sldId="319"/>
        </pc:sldMkLst>
        <pc:graphicFrameChg chg="mod modGraphic">
          <ac:chgData name="René Goebels - ELEVEN BI" userId="99aa309e-e47a-431a-b476-b2d9abcd4720" providerId="ADAL" clId="{0EB2C6F3-B4D2-48FB-A2E1-CCAFBBA52E92}" dt="2021-04-02T10:31:50.170" v="50" actId="20577"/>
          <ac:graphicFrameMkLst>
            <pc:docMk/>
            <pc:sldMk cId="2923398300" sldId="319"/>
            <ac:graphicFrameMk id="5" creationId="{00000000-0000-0000-0000-000000000000}"/>
          </ac:graphicFrameMkLst>
        </pc:graphicFrameChg>
      </pc:sldChg>
      <pc:sldChg chg="modSp mod">
        <pc:chgData name="René Goebels - ELEVEN BI" userId="99aa309e-e47a-431a-b476-b2d9abcd4720" providerId="ADAL" clId="{0EB2C6F3-B4D2-48FB-A2E1-CCAFBBA52E92}" dt="2021-04-02T10:26:55.009" v="44" actId="20577"/>
        <pc:sldMkLst>
          <pc:docMk/>
          <pc:sldMk cId="2429481339" sldId="327"/>
        </pc:sldMkLst>
        <pc:spChg chg="mod">
          <ac:chgData name="René Goebels - ELEVEN BI" userId="99aa309e-e47a-431a-b476-b2d9abcd4720" providerId="ADAL" clId="{0EB2C6F3-B4D2-48FB-A2E1-CCAFBBA52E92}" dt="2021-04-02T10:26:55.009" v="44" actId="20577"/>
          <ac:spMkLst>
            <pc:docMk/>
            <pc:sldMk cId="2429481339" sldId="327"/>
            <ac:spMk id="22" creationId="{00000000-0000-0000-0000-000000000000}"/>
          </ac:spMkLst>
        </pc:spChg>
      </pc:sldChg>
    </pc:docChg>
  </pc:docChgLst>
  <pc:docChgLst>
    <pc:chgData name="René Goebels - ELEVEN BI" userId="99aa309e-e47a-431a-b476-b2d9abcd4720" providerId="ADAL" clId="{AB98954A-3D4C-4EC2-B316-75AC2A30174B}"/>
    <pc:docChg chg="undo custSel modSld">
      <pc:chgData name="René Goebels - ELEVEN BI" userId="99aa309e-e47a-431a-b476-b2d9abcd4720" providerId="ADAL" clId="{AB98954A-3D4C-4EC2-B316-75AC2A30174B}" dt="2022-01-02T10:26:38.028" v="573" actId="14100"/>
      <pc:docMkLst>
        <pc:docMk/>
      </pc:docMkLst>
      <pc:sldChg chg="delSp modSp mod">
        <pc:chgData name="René Goebels - ELEVEN BI" userId="99aa309e-e47a-431a-b476-b2d9abcd4720" providerId="ADAL" clId="{AB98954A-3D4C-4EC2-B316-75AC2A30174B}" dt="2022-01-02T10:26:38.028" v="573" actId="14100"/>
        <pc:sldMkLst>
          <pc:docMk/>
          <pc:sldMk cId="755180725" sldId="258"/>
        </pc:sldMkLst>
        <pc:spChg chg="mod">
          <ac:chgData name="René Goebels - ELEVEN BI" userId="99aa309e-e47a-431a-b476-b2d9abcd4720" providerId="ADAL" clId="{AB98954A-3D4C-4EC2-B316-75AC2A30174B}" dt="2022-01-02T10:23:23.654" v="562" actId="14100"/>
          <ac:spMkLst>
            <pc:docMk/>
            <pc:sldMk cId="755180725" sldId="258"/>
            <ac:spMk id="22" creationId="{00000000-0000-0000-0000-000000000000}"/>
          </ac:spMkLst>
        </pc:spChg>
        <pc:spChg chg="mod">
          <ac:chgData name="René Goebels - ELEVEN BI" userId="99aa309e-e47a-431a-b476-b2d9abcd4720" providerId="ADAL" clId="{AB98954A-3D4C-4EC2-B316-75AC2A30174B}" dt="2022-01-02T10:26:24.633" v="571" actId="20577"/>
          <ac:spMkLst>
            <pc:docMk/>
            <pc:sldMk cId="755180725" sldId="258"/>
            <ac:spMk id="29" creationId="{00000000-0000-0000-0000-000000000000}"/>
          </ac:spMkLst>
        </pc:spChg>
        <pc:picChg chg="del mod">
          <ac:chgData name="René Goebels - ELEVEN BI" userId="99aa309e-e47a-431a-b476-b2d9abcd4720" providerId="ADAL" clId="{AB98954A-3D4C-4EC2-B316-75AC2A30174B}" dt="2022-01-02T10:07:41.556" v="78" actId="478"/>
          <ac:picMkLst>
            <pc:docMk/>
            <pc:sldMk cId="755180725" sldId="258"/>
            <ac:picMk id="13" creationId="{BD08A7C2-2D0F-41B5-833D-B7D50D2A6C7F}"/>
          </ac:picMkLst>
        </pc:picChg>
        <pc:cxnChg chg="mod">
          <ac:chgData name="René Goebels - ELEVEN BI" userId="99aa309e-e47a-431a-b476-b2d9abcd4720" providerId="ADAL" clId="{AB98954A-3D4C-4EC2-B316-75AC2A30174B}" dt="2022-01-02T10:26:38.028" v="573" actId="14100"/>
          <ac:cxnSpMkLst>
            <pc:docMk/>
            <pc:sldMk cId="755180725" sldId="258"/>
            <ac:cxnSpMk id="3" creationId="{00000000-0000-0000-0000-000000000000}"/>
          </ac:cxnSpMkLst>
        </pc:cxnChg>
        <pc:cxnChg chg="mod">
          <ac:chgData name="René Goebels - ELEVEN BI" userId="99aa309e-e47a-431a-b476-b2d9abcd4720" providerId="ADAL" clId="{AB98954A-3D4C-4EC2-B316-75AC2A30174B}" dt="2022-01-02T10:26:33.433" v="572" actId="14100"/>
          <ac:cxnSpMkLst>
            <pc:docMk/>
            <pc:sldMk cId="755180725" sldId="258"/>
            <ac:cxnSpMk id="16" creationId="{00000000-0000-0000-0000-000000000000}"/>
          </ac:cxnSpMkLst>
        </pc:cxnChg>
      </pc:sldChg>
      <pc:sldChg chg="modSp mod">
        <pc:chgData name="René Goebels - ELEVEN BI" userId="99aa309e-e47a-431a-b476-b2d9abcd4720" providerId="ADAL" clId="{AB98954A-3D4C-4EC2-B316-75AC2A30174B}" dt="2022-01-02T10:09:29.815" v="157" actId="20577"/>
        <pc:sldMkLst>
          <pc:docMk/>
          <pc:sldMk cId="2923398300" sldId="319"/>
        </pc:sldMkLst>
        <pc:graphicFrameChg chg="modGraphic">
          <ac:chgData name="René Goebels - ELEVEN BI" userId="99aa309e-e47a-431a-b476-b2d9abcd4720" providerId="ADAL" clId="{AB98954A-3D4C-4EC2-B316-75AC2A30174B}" dt="2022-01-02T10:09:29.815" v="157" actId="20577"/>
          <ac:graphicFrameMkLst>
            <pc:docMk/>
            <pc:sldMk cId="2923398300" sldId="319"/>
            <ac:graphicFrameMk id="5" creationId="{00000000-0000-0000-0000-000000000000}"/>
          </ac:graphicFrameMkLst>
        </pc:graphicFrameChg>
      </pc:sldChg>
      <pc:sldChg chg="modSp mod">
        <pc:chgData name="René Goebels - ELEVEN BI" userId="99aa309e-e47a-431a-b476-b2d9abcd4720" providerId="ADAL" clId="{AB98954A-3D4C-4EC2-B316-75AC2A30174B}" dt="2022-01-02T10:10:03.645" v="169" actId="20577"/>
        <pc:sldMkLst>
          <pc:docMk/>
          <pc:sldMk cId="2429481339" sldId="327"/>
        </pc:sldMkLst>
        <pc:spChg chg="mod">
          <ac:chgData name="René Goebels - ELEVEN BI" userId="99aa309e-e47a-431a-b476-b2d9abcd4720" providerId="ADAL" clId="{AB98954A-3D4C-4EC2-B316-75AC2A30174B}" dt="2022-01-02T10:10:03.645" v="169" actId="20577"/>
          <ac:spMkLst>
            <pc:docMk/>
            <pc:sldMk cId="2429481339" sldId="327"/>
            <ac:spMk id="2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F0BEBE-957C-4E35-A755-DEEE8B0579D8}" type="datetimeFigureOut">
              <a:rPr lang="de-DE" smtClean="0"/>
              <a:t>02.01.2022</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893553-FB1D-458F-8011-58C6D1DCB89A}" type="slidenum">
              <a:rPr lang="de-DE" smtClean="0"/>
              <a:t>‹#›</a:t>
            </a:fld>
            <a:endParaRPr lang="de-DE"/>
          </a:p>
        </p:txBody>
      </p:sp>
    </p:spTree>
    <p:extLst>
      <p:ext uri="{BB962C8B-B14F-4D97-AF65-F5344CB8AC3E}">
        <p14:creationId xmlns:p14="http://schemas.microsoft.com/office/powerpoint/2010/main" val="1539940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608411BC-650A-4DA6-BF2C-DF0DA485ADB7}" type="slidenum">
              <a:rPr lang="de-DE" smtClean="0"/>
              <a:pPr/>
              <a:t>2</a:t>
            </a:fld>
            <a:endParaRPr lang="de-DE" dirty="0"/>
          </a:p>
        </p:txBody>
      </p:sp>
    </p:spTree>
    <p:extLst>
      <p:ext uri="{BB962C8B-B14F-4D97-AF65-F5344CB8AC3E}">
        <p14:creationId xmlns:p14="http://schemas.microsoft.com/office/powerpoint/2010/main" val="2666817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608411BC-650A-4DA6-BF2C-DF0DA485ADB7}" type="slidenum">
              <a:rPr lang="de-DE" smtClean="0"/>
              <a:pPr/>
              <a:t>3</a:t>
            </a:fld>
            <a:endParaRPr lang="de-DE" dirty="0"/>
          </a:p>
        </p:txBody>
      </p:sp>
    </p:spTree>
    <p:extLst>
      <p:ext uri="{BB962C8B-B14F-4D97-AF65-F5344CB8AC3E}">
        <p14:creationId xmlns:p14="http://schemas.microsoft.com/office/powerpoint/2010/main" val="1007126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608411BC-650A-4DA6-BF2C-DF0DA485ADB7}" type="slidenum">
              <a:rPr lang="de-DE" smtClean="0"/>
              <a:pPr/>
              <a:t>4</a:t>
            </a:fld>
            <a:endParaRPr lang="de-DE" dirty="0"/>
          </a:p>
        </p:txBody>
      </p:sp>
    </p:spTree>
    <p:extLst>
      <p:ext uri="{BB962C8B-B14F-4D97-AF65-F5344CB8AC3E}">
        <p14:creationId xmlns:p14="http://schemas.microsoft.com/office/powerpoint/2010/main" val="4102206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608411BC-650A-4DA6-BF2C-DF0DA485ADB7}" type="slidenum">
              <a:rPr lang="de-DE" smtClean="0"/>
              <a:pPr/>
              <a:t>5</a:t>
            </a:fld>
            <a:endParaRPr lang="de-DE" dirty="0"/>
          </a:p>
        </p:txBody>
      </p:sp>
    </p:spTree>
    <p:extLst>
      <p:ext uri="{BB962C8B-B14F-4D97-AF65-F5344CB8AC3E}">
        <p14:creationId xmlns:p14="http://schemas.microsoft.com/office/powerpoint/2010/main" val="2501112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608411BC-650A-4DA6-BF2C-DF0DA485ADB7}" type="slidenum">
              <a:rPr lang="de-DE" smtClean="0"/>
              <a:pPr/>
              <a:t>6</a:t>
            </a:fld>
            <a:endParaRPr lang="de-DE" dirty="0"/>
          </a:p>
        </p:txBody>
      </p:sp>
    </p:spTree>
    <p:extLst>
      <p:ext uri="{BB962C8B-B14F-4D97-AF65-F5344CB8AC3E}">
        <p14:creationId xmlns:p14="http://schemas.microsoft.com/office/powerpoint/2010/main" val="1490221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A3A6CF67-FFE8-4F26-919E-B4F8993419C5}" type="datetimeFigureOut">
              <a:rPr lang="de-DE" smtClean="0"/>
              <a:t>02.01.2022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A402BD6-7AB9-4860-BF02-6BC5E5CC90F6}" type="slidenum">
              <a:rPr lang="de-DE" smtClean="0"/>
              <a:t>‹#›</a:t>
            </a:fld>
            <a:endParaRPr lang="de-DE"/>
          </a:p>
        </p:txBody>
      </p:sp>
    </p:spTree>
    <p:extLst>
      <p:ext uri="{BB962C8B-B14F-4D97-AF65-F5344CB8AC3E}">
        <p14:creationId xmlns:p14="http://schemas.microsoft.com/office/powerpoint/2010/main" val="1358426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A3A6CF67-FFE8-4F26-919E-B4F8993419C5}" type="datetimeFigureOut">
              <a:rPr lang="de-DE" smtClean="0"/>
              <a:t>02.01.2022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A402BD6-7AB9-4860-BF02-6BC5E5CC90F6}" type="slidenum">
              <a:rPr lang="de-DE" smtClean="0"/>
              <a:t>‹#›</a:t>
            </a:fld>
            <a:endParaRPr lang="de-DE"/>
          </a:p>
        </p:txBody>
      </p:sp>
    </p:spTree>
    <p:extLst>
      <p:ext uri="{BB962C8B-B14F-4D97-AF65-F5344CB8AC3E}">
        <p14:creationId xmlns:p14="http://schemas.microsoft.com/office/powerpoint/2010/main" val="3915262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A3A6CF67-FFE8-4F26-919E-B4F8993419C5}" type="datetimeFigureOut">
              <a:rPr lang="de-DE" smtClean="0"/>
              <a:t>02.01.2022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A402BD6-7AB9-4860-BF02-6BC5E5CC90F6}" type="slidenum">
              <a:rPr lang="de-DE" smtClean="0"/>
              <a:t>‹#›</a:t>
            </a:fld>
            <a:endParaRPr lang="de-DE"/>
          </a:p>
        </p:txBody>
      </p:sp>
    </p:spTree>
    <p:extLst>
      <p:ext uri="{BB962C8B-B14F-4D97-AF65-F5344CB8AC3E}">
        <p14:creationId xmlns:p14="http://schemas.microsoft.com/office/powerpoint/2010/main" val="3211100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Titelmasterformat durch Klicken bearbeiten</a:t>
            </a:r>
            <a:endParaRPr lang="en-US" dirty="0"/>
          </a:p>
        </p:txBody>
      </p:sp>
      <p:sp>
        <p:nvSpPr>
          <p:cNvPr id="6" name="Textplatzhalter 5"/>
          <p:cNvSpPr>
            <a:spLocks noGrp="1"/>
          </p:cNvSpPr>
          <p:nvPr>
            <p:ph type="body" sz="quarter" idx="10" hasCustomPrompt="1"/>
          </p:nvPr>
        </p:nvSpPr>
        <p:spPr>
          <a:xfrm>
            <a:off x="650325" y="728663"/>
            <a:ext cx="7845975" cy="252412"/>
          </a:xfrm>
        </p:spPr>
        <p:txBody>
          <a:bodyPr>
            <a:noAutofit/>
          </a:bodyPr>
          <a:lstStyle>
            <a:lvl1pPr marL="0" indent="0">
              <a:buNone/>
              <a:defRPr sz="1400"/>
            </a:lvl1pPr>
            <a:lvl2pPr marL="182563" indent="0">
              <a:buNone/>
              <a:defRPr sz="1400"/>
            </a:lvl2pPr>
            <a:lvl3pPr marL="357187" indent="0">
              <a:buNone/>
              <a:defRPr sz="1400"/>
            </a:lvl3pPr>
            <a:lvl4pPr marL="539750" indent="0">
              <a:buNone/>
              <a:defRPr sz="1400"/>
            </a:lvl4pPr>
            <a:lvl5pPr marL="714375" indent="0">
              <a:buNone/>
              <a:defRPr sz="1400"/>
            </a:lvl5pPr>
          </a:lstStyle>
          <a:p>
            <a:pPr lvl="0"/>
            <a:r>
              <a:rPr lang="de-DE" dirty="0" err="1"/>
              <a:t>Subtitel</a:t>
            </a:r>
            <a:r>
              <a:rPr lang="de-DE" dirty="0"/>
              <a:t> durch Klicken bearbeiten</a:t>
            </a:r>
          </a:p>
        </p:txBody>
      </p:sp>
    </p:spTree>
    <p:extLst>
      <p:ext uri="{BB962C8B-B14F-4D97-AF65-F5344CB8AC3E}">
        <p14:creationId xmlns:p14="http://schemas.microsoft.com/office/powerpoint/2010/main" val="41795063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Titelmasterformat durch Klicken bearbeiten</a:t>
            </a:r>
            <a:endParaRPr lang="en-US" dirty="0"/>
          </a:p>
        </p:txBody>
      </p:sp>
      <p:sp>
        <p:nvSpPr>
          <p:cNvPr id="6" name="Textplatzhalter 5"/>
          <p:cNvSpPr>
            <a:spLocks noGrp="1"/>
          </p:cNvSpPr>
          <p:nvPr>
            <p:ph type="body" sz="quarter" idx="10" hasCustomPrompt="1"/>
          </p:nvPr>
        </p:nvSpPr>
        <p:spPr>
          <a:xfrm>
            <a:off x="650325" y="728663"/>
            <a:ext cx="7845975" cy="252412"/>
          </a:xfrm>
        </p:spPr>
        <p:txBody>
          <a:bodyPr>
            <a:noAutofit/>
          </a:bodyPr>
          <a:lstStyle>
            <a:lvl1pPr marL="0" indent="0">
              <a:buNone/>
              <a:defRPr sz="1400"/>
            </a:lvl1pPr>
            <a:lvl2pPr marL="182563" indent="0">
              <a:buNone/>
              <a:defRPr sz="1400"/>
            </a:lvl2pPr>
            <a:lvl3pPr marL="357187" indent="0">
              <a:buNone/>
              <a:defRPr sz="1400"/>
            </a:lvl3pPr>
            <a:lvl4pPr marL="539750" indent="0">
              <a:buNone/>
              <a:defRPr sz="1400"/>
            </a:lvl4pPr>
            <a:lvl5pPr marL="714375" indent="0">
              <a:buNone/>
              <a:defRPr sz="1400"/>
            </a:lvl5pPr>
          </a:lstStyle>
          <a:p>
            <a:pPr lvl="0"/>
            <a:r>
              <a:rPr lang="de-DE" dirty="0" err="1"/>
              <a:t>Subtitel</a:t>
            </a:r>
            <a:r>
              <a:rPr lang="de-DE" dirty="0"/>
              <a:t> durch Klicken bearbeiten</a:t>
            </a:r>
          </a:p>
        </p:txBody>
      </p:sp>
    </p:spTree>
    <p:extLst>
      <p:ext uri="{BB962C8B-B14F-4D97-AF65-F5344CB8AC3E}">
        <p14:creationId xmlns:p14="http://schemas.microsoft.com/office/powerpoint/2010/main" val="4179506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6" name="Textplatzhalter 5"/>
          <p:cNvSpPr>
            <a:spLocks noGrp="1"/>
          </p:cNvSpPr>
          <p:nvPr>
            <p:ph type="body" sz="quarter" idx="10" hasCustomPrompt="1"/>
          </p:nvPr>
        </p:nvSpPr>
        <p:spPr>
          <a:xfrm>
            <a:off x="650325" y="728663"/>
            <a:ext cx="7845975" cy="252412"/>
          </a:xfrm>
        </p:spPr>
        <p:txBody>
          <a:bodyPr>
            <a:noAutofit/>
          </a:bodyPr>
          <a:lstStyle>
            <a:lvl1pPr marL="0" indent="0">
              <a:buNone/>
              <a:defRPr sz="1400"/>
            </a:lvl1pPr>
            <a:lvl2pPr marL="182563" indent="0">
              <a:buNone/>
              <a:defRPr sz="1400"/>
            </a:lvl2pPr>
            <a:lvl3pPr marL="357187" indent="0">
              <a:buNone/>
              <a:defRPr sz="1400"/>
            </a:lvl3pPr>
            <a:lvl4pPr marL="539750" indent="0">
              <a:buNone/>
              <a:defRPr sz="1400"/>
            </a:lvl4pPr>
            <a:lvl5pPr marL="714375" indent="0">
              <a:buNone/>
              <a:defRPr sz="1400"/>
            </a:lvl5pPr>
          </a:lstStyle>
          <a:p>
            <a:pPr lvl="0"/>
            <a:r>
              <a:rPr lang="de-DE" dirty="0" err="1"/>
              <a:t>Subtitel</a:t>
            </a:r>
            <a:r>
              <a:rPr lang="de-DE" dirty="0"/>
              <a:t> durch Klicken bearbeiten</a:t>
            </a:r>
          </a:p>
        </p:txBody>
      </p:sp>
    </p:spTree>
    <p:extLst>
      <p:ext uri="{BB962C8B-B14F-4D97-AF65-F5344CB8AC3E}">
        <p14:creationId xmlns:p14="http://schemas.microsoft.com/office/powerpoint/2010/main" val="42158897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6" name="Textplatzhalter 5"/>
          <p:cNvSpPr>
            <a:spLocks noGrp="1"/>
          </p:cNvSpPr>
          <p:nvPr>
            <p:ph type="body" sz="quarter" idx="10" hasCustomPrompt="1"/>
          </p:nvPr>
        </p:nvSpPr>
        <p:spPr>
          <a:xfrm>
            <a:off x="650325" y="728663"/>
            <a:ext cx="7845975" cy="252412"/>
          </a:xfrm>
        </p:spPr>
        <p:txBody>
          <a:bodyPr>
            <a:noAutofit/>
          </a:bodyPr>
          <a:lstStyle>
            <a:lvl1pPr marL="0" indent="0">
              <a:buNone/>
              <a:defRPr sz="1400"/>
            </a:lvl1pPr>
            <a:lvl2pPr marL="182563" indent="0">
              <a:buNone/>
              <a:defRPr sz="1400"/>
            </a:lvl2pPr>
            <a:lvl3pPr marL="357187" indent="0">
              <a:buNone/>
              <a:defRPr sz="1400"/>
            </a:lvl3pPr>
            <a:lvl4pPr marL="539750" indent="0">
              <a:buNone/>
              <a:defRPr sz="1400"/>
            </a:lvl4pPr>
            <a:lvl5pPr marL="714375" indent="0">
              <a:buNone/>
              <a:defRPr sz="1400"/>
            </a:lvl5pPr>
          </a:lstStyle>
          <a:p>
            <a:pPr lvl="0"/>
            <a:r>
              <a:rPr lang="de-DE" dirty="0" err="1"/>
              <a:t>Subtitel</a:t>
            </a:r>
            <a:r>
              <a:rPr lang="de-DE" dirty="0"/>
              <a:t> durch Klicken bearbeiten</a:t>
            </a:r>
          </a:p>
        </p:txBody>
      </p:sp>
    </p:spTree>
    <p:extLst>
      <p:ext uri="{BB962C8B-B14F-4D97-AF65-F5344CB8AC3E}">
        <p14:creationId xmlns:p14="http://schemas.microsoft.com/office/powerpoint/2010/main" val="15334053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6" name="Textplatzhalter 5"/>
          <p:cNvSpPr>
            <a:spLocks noGrp="1"/>
          </p:cNvSpPr>
          <p:nvPr>
            <p:ph type="body" sz="quarter" idx="10" hasCustomPrompt="1"/>
          </p:nvPr>
        </p:nvSpPr>
        <p:spPr>
          <a:xfrm>
            <a:off x="650325" y="728663"/>
            <a:ext cx="7845975" cy="252412"/>
          </a:xfrm>
        </p:spPr>
        <p:txBody>
          <a:bodyPr>
            <a:noAutofit/>
          </a:bodyPr>
          <a:lstStyle>
            <a:lvl1pPr marL="0" indent="0">
              <a:buNone/>
              <a:defRPr sz="1400"/>
            </a:lvl1pPr>
            <a:lvl2pPr marL="182563" indent="0">
              <a:buNone/>
              <a:defRPr sz="1400"/>
            </a:lvl2pPr>
            <a:lvl3pPr marL="357187" indent="0">
              <a:buNone/>
              <a:defRPr sz="1400"/>
            </a:lvl3pPr>
            <a:lvl4pPr marL="539750" indent="0">
              <a:buNone/>
              <a:defRPr sz="1400"/>
            </a:lvl4pPr>
            <a:lvl5pPr marL="714375" indent="0">
              <a:buNone/>
              <a:defRPr sz="1400"/>
            </a:lvl5pPr>
          </a:lstStyle>
          <a:p>
            <a:pPr lvl="0"/>
            <a:r>
              <a:rPr lang="de-DE" dirty="0" err="1"/>
              <a:t>Subtitel</a:t>
            </a:r>
            <a:r>
              <a:rPr lang="de-DE" dirty="0"/>
              <a:t> durch Klicken bearbeiten</a:t>
            </a:r>
          </a:p>
        </p:txBody>
      </p:sp>
    </p:spTree>
    <p:extLst>
      <p:ext uri="{BB962C8B-B14F-4D97-AF65-F5344CB8AC3E}">
        <p14:creationId xmlns:p14="http://schemas.microsoft.com/office/powerpoint/2010/main" val="38267029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7_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6" name="Textplatzhalter 5"/>
          <p:cNvSpPr>
            <a:spLocks noGrp="1"/>
          </p:cNvSpPr>
          <p:nvPr>
            <p:ph type="body" sz="quarter" idx="10" hasCustomPrompt="1"/>
          </p:nvPr>
        </p:nvSpPr>
        <p:spPr>
          <a:xfrm>
            <a:off x="650325" y="728663"/>
            <a:ext cx="7845975" cy="252412"/>
          </a:xfrm>
        </p:spPr>
        <p:txBody>
          <a:bodyPr>
            <a:noAutofit/>
          </a:bodyPr>
          <a:lstStyle>
            <a:lvl1pPr marL="0" indent="0">
              <a:buNone/>
              <a:defRPr sz="1400"/>
            </a:lvl1pPr>
            <a:lvl2pPr marL="182563" indent="0">
              <a:buNone/>
              <a:defRPr sz="1400"/>
            </a:lvl2pPr>
            <a:lvl3pPr marL="357187" indent="0">
              <a:buNone/>
              <a:defRPr sz="1400"/>
            </a:lvl3pPr>
            <a:lvl4pPr marL="539750" indent="0">
              <a:buNone/>
              <a:defRPr sz="1400"/>
            </a:lvl4pPr>
            <a:lvl5pPr marL="714375" indent="0">
              <a:buNone/>
              <a:defRPr sz="1400"/>
            </a:lvl5pPr>
          </a:lstStyle>
          <a:p>
            <a:pPr lvl="0"/>
            <a:r>
              <a:rPr lang="de-DE" dirty="0" err="1"/>
              <a:t>Subtitel</a:t>
            </a:r>
            <a:r>
              <a:rPr lang="de-DE" dirty="0"/>
              <a:t> durch Klicken bearbeiten</a:t>
            </a:r>
          </a:p>
        </p:txBody>
      </p:sp>
    </p:spTree>
    <p:extLst>
      <p:ext uri="{BB962C8B-B14F-4D97-AF65-F5344CB8AC3E}">
        <p14:creationId xmlns:p14="http://schemas.microsoft.com/office/powerpoint/2010/main" val="33709904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8_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6" name="Textplatzhalter 5"/>
          <p:cNvSpPr>
            <a:spLocks noGrp="1"/>
          </p:cNvSpPr>
          <p:nvPr>
            <p:ph type="body" sz="quarter" idx="10" hasCustomPrompt="1"/>
          </p:nvPr>
        </p:nvSpPr>
        <p:spPr>
          <a:xfrm>
            <a:off x="650325" y="728663"/>
            <a:ext cx="7845975" cy="252412"/>
          </a:xfrm>
        </p:spPr>
        <p:txBody>
          <a:bodyPr>
            <a:noAutofit/>
          </a:bodyPr>
          <a:lstStyle>
            <a:lvl1pPr marL="0" indent="0">
              <a:buNone/>
              <a:defRPr sz="1400"/>
            </a:lvl1pPr>
            <a:lvl2pPr marL="182563" indent="0">
              <a:buNone/>
              <a:defRPr sz="1400"/>
            </a:lvl2pPr>
            <a:lvl3pPr marL="357187" indent="0">
              <a:buNone/>
              <a:defRPr sz="1400"/>
            </a:lvl3pPr>
            <a:lvl4pPr marL="539750" indent="0">
              <a:buNone/>
              <a:defRPr sz="1400"/>
            </a:lvl4pPr>
            <a:lvl5pPr marL="714375" indent="0">
              <a:buNone/>
              <a:defRPr sz="1400"/>
            </a:lvl5pPr>
          </a:lstStyle>
          <a:p>
            <a:pPr lvl="0"/>
            <a:r>
              <a:rPr lang="de-DE" dirty="0" err="1"/>
              <a:t>Subtitel</a:t>
            </a:r>
            <a:r>
              <a:rPr lang="de-DE" dirty="0"/>
              <a:t> durch Klicken bearbeiten</a:t>
            </a:r>
          </a:p>
        </p:txBody>
      </p:sp>
    </p:spTree>
    <p:extLst>
      <p:ext uri="{BB962C8B-B14F-4D97-AF65-F5344CB8AC3E}">
        <p14:creationId xmlns:p14="http://schemas.microsoft.com/office/powerpoint/2010/main" val="12022733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9_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6" name="Textplatzhalter 5"/>
          <p:cNvSpPr>
            <a:spLocks noGrp="1"/>
          </p:cNvSpPr>
          <p:nvPr>
            <p:ph type="body" sz="quarter" idx="10" hasCustomPrompt="1"/>
          </p:nvPr>
        </p:nvSpPr>
        <p:spPr>
          <a:xfrm>
            <a:off x="650325" y="728663"/>
            <a:ext cx="7845975" cy="252412"/>
          </a:xfrm>
        </p:spPr>
        <p:txBody>
          <a:bodyPr>
            <a:noAutofit/>
          </a:bodyPr>
          <a:lstStyle>
            <a:lvl1pPr marL="0" indent="0">
              <a:buNone/>
              <a:defRPr sz="1400"/>
            </a:lvl1pPr>
            <a:lvl2pPr marL="182563" indent="0">
              <a:buNone/>
              <a:defRPr sz="1400"/>
            </a:lvl2pPr>
            <a:lvl3pPr marL="357187" indent="0">
              <a:buNone/>
              <a:defRPr sz="1400"/>
            </a:lvl3pPr>
            <a:lvl4pPr marL="539750" indent="0">
              <a:buNone/>
              <a:defRPr sz="1400"/>
            </a:lvl4pPr>
            <a:lvl5pPr marL="714375" indent="0">
              <a:buNone/>
              <a:defRPr sz="1400"/>
            </a:lvl5pPr>
          </a:lstStyle>
          <a:p>
            <a:pPr lvl="0"/>
            <a:r>
              <a:rPr lang="de-DE" dirty="0" err="1"/>
              <a:t>Subtitel</a:t>
            </a:r>
            <a:r>
              <a:rPr lang="de-DE" dirty="0"/>
              <a:t> durch Klicken bearbeiten</a:t>
            </a:r>
          </a:p>
        </p:txBody>
      </p:sp>
    </p:spTree>
    <p:extLst>
      <p:ext uri="{BB962C8B-B14F-4D97-AF65-F5344CB8AC3E}">
        <p14:creationId xmlns:p14="http://schemas.microsoft.com/office/powerpoint/2010/main" val="3997640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A3A6CF67-FFE8-4F26-919E-B4F8993419C5}" type="datetimeFigureOut">
              <a:rPr lang="de-DE" smtClean="0"/>
              <a:t>02.01.2022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A402BD6-7AB9-4860-BF02-6BC5E5CC90F6}" type="slidenum">
              <a:rPr lang="de-DE" smtClean="0"/>
              <a:t>‹#›</a:t>
            </a:fld>
            <a:endParaRPr lang="de-DE"/>
          </a:p>
        </p:txBody>
      </p:sp>
    </p:spTree>
    <p:extLst>
      <p:ext uri="{BB962C8B-B14F-4D97-AF65-F5344CB8AC3E}">
        <p14:creationId xmlns:p14="http://schemas.microsoft.com/office/powerpoint/2010/main" val="3270214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A3A6CF67-FFE8-4F26-919E-B4F8993419C5}" type="datetimeFigureOut">
              <a:rPr lang="de-DE" smtClean="0"/>
              <a:t>02.01.2022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A402BD6-7AB9-4860-BF02-6BC5E5CC90F6}" type="slidenum">
              <a:rPr lang="de-DE" smtClean="0"/>
              <a:t>‹#›</a:t>
            </a:fld>
            <a:endParaRPr lang="de-DE"/>
          </a:p>
        </p:txBody>
      </p:sp>
    </p:spTree>
    <p:extLst>
      <p:ext uri="{BB962C8B-B14F-4D97-AF65-F5344CB8AC3E}">
        <p14:creationId xmlns:p14="http://schemas.microsoft.com/office/powerpoint/2010/main" val="2145376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A3A6CF67-FFE8-4F26-919E-B4F8993419C5}" type="datetimeFigureOut">
              <a:rPr lang="de-DE" smtClean="0"/>
              <a:t>02.01.2022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A402BD6-7AB9-4860-BF02-6BC5E5CC90F6}" type="slidenum">
              <a:rPr lang="de-DE" smtClean="0"/>
              <a:t>‹#›</a:t>
            </a:fld>
            <a:endParaRPr lang="de-DE"/>
          </a:p>
        </p:txBody>
      </p:sp>
    </p:spTree>
    <p:extLst>
      <p:ext uri="{BB962C8B-B14F-4D97-AF65-F5344CB8AC3E}">
        <p14:creationId xmlns:p14="http://schemas.microsoft.com/office/powerpoint/2010/main" val="1273760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A3A6CF67-FFE8-4F26-919E-B4F8993419C5}" type="datetimeFigureOut">
              <a:rPr lang="de-DE" smtClean="0"/>
              <a:t>02.01.2022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A402BD6-7AB9-4860-BF02-6BC5E5CC90F6}" type="slidenum">
              <a:rPr lang="de-DE" smtClean="0"/>
              <a:t>‹#›</a:t>
            </a:fld>
            <a:endParaRPr lang="de-DE"/>
          </a:p>
        </p:txBody>
      </p:sp>
    </p:spTree>
    <p:extLst>
      <p:ext uri="{BB962C8B-B14F-4D97-AF65-F5344CB8AC3E}">
        <p14:creationId xmlns:p14="http://schemas.microsoft.com/office/powerpoint/2010/main" val="4079034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A3A6CF67-FFE8-4F26-919E-B4F8993419C5}" type="datetimeFigureOut">
              <a:rPr lang="de-DE" smtClean="0"/>
              <a:t>02.01.2022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A402BD6-7AB9-4860-BF02-6BC5E5CC90F6}" type="slidenum">
              <a:rPr lang="de-DE" smtClean="0"/>
              <a:t>‹#›</a:t>
            </a:fld>
            <a:endParaRPr lang="de-DE"/>
          </a:p>
        </p:txBody>
      </p:sp>
    </p:spTree>
    <p:extLst>
      <p:ext uri="{BB962C8B-B14F-4D97-AF65-F5344CB8AC3E}">
        <p14:creationId xmlns:p14="http://schemas.microsoft.com/office/powerpoint/2010/main" val="1869072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A3A6CF67-FFE8-4F26-919E-B4F8993419C5}" type="datetimeFigureOut">
              <a:rPr lang="de-DE" smtClean="0"/>
              <a:t>02.01.2022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A402BD6-7AB9-4860-BF02-6BC5E5CC90F6}" type="slidenum">
              <a:rPr lang="de-DE" smtClean="0"/>
              <a:t>‹#›</a:t>
            </a:fld>
            <a:endParaRPr lang="de-DE"/>
          </a:p>
        </p:txBody>
      </p:sp>
    </p:spTree>
    <p:extLst>
      <p:ext uri="{BB962C8B-B14F-4D97-AF65-F5344CB8AC3E}">
        <p14:creationId xmlns:p14="http://schemas.microsoft.com/office/powerpoint/2010/main" val="1631057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A3A6CF67-FFE8-4F26-919E-B4F8993419C5}" type="datetimeFigureOut">
              <a:rPr lang="de-DE" smtClean="0"/>
              <a:t>02.01.2022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A402BD6-7AB9-4860-BF02-6BC5E5CC90F6}" type="slidenum">
              <a:rPr lang="de-DE" smtClean="0"/>
              <a:t>‹#›</a:t>
            </a:fld>
            <a:endParaRPr lang="de-DE"/>
          </a:p>
        </p:txBody>
      </p:sp>
    </p:spTree>
    <p:extLst>
      <p:ext uri="{BB962C8B-B14F-4D97-AF65-F5344CB8AC3E}">
        <p14:creationId xmlns:p14="http://schemas.microsoft.com/office/powerpoint/2010/main" val="918513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A3A6CF67-FFE8-4F26-919E-B4F8993419C5}" type="datetimeFigureOut">
              <a:rPr lang="de-DE" smtClean="0"/>
              <a:t>02.01.2022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A402BD6-7AB9-4860-BF02-6BC5E5CC90F6}" type="slidenum">
              <a:rPr lang="de-DE" smtClean="0"/>
              <a:t>‹#›</a:t>
            </a:fld>
            <a:endParaRPr lang="de-DE"/>
          </a:p>
        </p:txBody>
      </p:sp>
    </p:spTree>
    <p:extLst>
      <p:ext uri="{BB962C8B-B14F-4D97-AF65-F5344CB8AC3E}">
        <p14:creationId xmlns:p14="http://schemas.microsoft.com/office/powerpoint/2010/main" val="55284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A6CF67-FFE8-4F26-919E-B4F8993419C5}" type="datetimeFigureOut">
              <a:rPr lang="de-DE" smtClean="0"/>
              <a:t>02.01.2022</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402BD6-7AB9-4860-BF02-6BC5E5CC90F6}" type="slidenum">
              <a:rPr lang="de-DE" smtClean="0"/>
              <a:t>‹#›</a:t>
            </a:fld>
            <a:endParaRPr lang="de-DE"/>
          </a:p>
        </p:txBody>
      </p:sp>
    </p:spTree>
    <p:extLst>
      <p:ext uri="{BB962C8B-B14F-4D97-AF65-F5344CB8AC3E}">
        <p14:creationId xmlns:p14="http://schemas.microsoft.com/office/powerpoint/2010/main" val="2978890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 id="2147483664" r:id="rId14"/>
    <p:sldLayoutId id="2147483665" r:id="rId15"/>
    <p:sldLayoutId id="2147483666" r:id="rId16"/>
    <p:sldLayoutId id="2147483667" r:id="rId17"/>
    <p:sldLayoutId id="2147483668" r:id="rId18"/>
    <p:sldLayoutId id="2147483669" r:id="rId1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7.xml"/><Relationship Id="rId1" Type="http://schemas.openxmlformats.org/officeDocument/2006/relationships/themeOverride" Target="../theme/themeOverride1.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6.xml"/><Relationship Id="rId1" Type="http://schemas.openxmlformats.org/officeDocument/2006/relationships/themeOverride" Target="../theme/themeOverride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5.png"/><Relationship Id="rId2" Type="http://schemas.openxmlformats.org/officeDocument/2006/relationships/slideLayout" Target="../slideLayouts/slideLayout12.xml"/><Relationship Id="rId1" Type="http://schemas.openxmlformats.org/officeDocument/2006/relationships/tags" Target="../tags/tag1.xml"/><Relationship Id="rId6" Type="http://schemas.openxmlformats.org/officeDocument/2006/relationships/image" Target="../media/image4.jpeg"/><Relationship Id="rId5" Type="http://schemas.openxmlformats.org/officeDocument/2006/relationships/image" Target="../media/image3.e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tags" Target="../tags/tag2.xml"/><Relationship Id="rId6" Type="http://schemas.openxmlformats.org/officeDocument/2006/relationships/image" Target="../media/image5.png"/><Relationship Id="rId5" Type="http://schemas.openxmlformats.org/officeDocument/2006/relationships/image" Target="../media/image3.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ags" Target="../tags/tag3.xml"/><Relationship Id="rId6" Type="http://schemas.openxmlformats.org/officeDocument/2006/relationships/image" Target="../media/image5.png"/><Relationship Id="rId5" Type="http://schemas.openxmlformats.org/officeDocument/2006/relationships/image" Target="../media/image3.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p:cNvSpPr>
            <a:spLocks noGrp="1"/>
          </p:cNvSpPr>
          <p:nvPr>
            <p:ph type="body" idx="1"/>
          </p:nvPr>
        </p:nvSpPr>
        <p:spPr>
          <a:xfrm>
            <a:off x="722313" y="2420888"/>
            <a:ext cx="7772400" cy="1986013"/>
          </a:xfrm>
        </p:spPr>
        <p:txBody>
          <a:bodyPr>
            <a:normAutofit/>
          </a:bodyPr>
          <a:lstStyle/>
          <a:p>
            <a:r>
              <a:rPr lang="de-DE" sz="2800">
                <a:solidFill>
                  <a:schemeClr val="tx1">
                    <a:lumMod val="75000"/>
                    <a:lumOff val="25000"/>
                  </a:schemeClr>
                </a:solidFill>
                <a:latin typeface="Century Gothic" panose="020B0502020202020204" pitchFamily="34" charset="0"/>
              </a:rPr>
              <a:t>Kompetenzprofil</a:t>
            </a:r>
            <a:endParaRPr lang="de-DE" sz="2800" dirty="0">
              <a:solidFill>
                <a:schemeClr val="tx1">
                  <a:lumMod val="75000"/>
                  <a:lumOff val="25000"/>
                </a:schemeClr>
              </a:solidFill>
              <a:latin typeface="Century Gothic" panose="020B0502020202020204" pitchFamily="34" charset="0"/>
            </a:endParaRPr>
          </a:p>
          <a:p>
            <a:r>
              <a:rPr lang="de-DE" sz="900" dirty="0">
                <a:solidFill>
                  <a:schemeClr val="tx1">
                    <a:lumMod val="75000"/>
                    <a:lumOff val="25000"/>
                  </a:schemeClr>
                </a:solidFill>
                <a:latin typeface="Century Gothic" panose="020B0502020202020204" pitchFamily="34" charset="0"/>
              </a:rPr>
              <a:t> </a:t>
            </a:r>
            <a:br>
              <a:rPr lang="de-DE" sz="2800" dirty="0">
                <a:solidFill>
                  <a:schemeClr val="tx1">
                    <a:lumMod val="75000"/>
                    <a:lumOff val="25000"/>
                  </a:schemeClr>
                </a:solidFill>
                <a:latin typeface="Century Gothic" panose="020B0502020202020204" pitchFamily="34" charset="0"/>
              </a:rPr>
            </a:br>
            <a:r>
              <a:rPr lang="de-DE" sz="2800" b="1" dirty="0">
                <a:solidFill>
                  <a:schemeClr val="tx1">
                    <a:lumMod val="75000"/>
                    <a:lumOff val="25000"/>
                  </a:schemeClr>
                </a:solidFill>
                <a:latin typeface="Century Gothic" panose="020B0502020202020204" pitchFamily="34" charset="0"/>
              </a:rPr>
              <a:t>                       </a:t>
            </a:r>
            <a:r>
              <a:rPr lang="de-DE" sz="2800" dirty="0">
                <a:solidFill>
                  <a:schemeClr val="tx1">
                    <a:lumMod val="75000"/>
                    <a:lumOff val="25000"/>
                  </a:schemeClr>
                </a:solidFill>
                <a:latin typeface="Century Gothic" panose="020B0502020202020204" pitchFamily="34" charset="0"/>
              </a:rPr>
              <a:t>- René Goebels</a:t>
            </a:r>
          </a:p>
          <a:p>
            <a:r>
              <a:rPr lang="de-DE" dirty="0">
                <a:solidFill>
                  <a:schemeClr val="tx1">
                    <a:lumMod val="75000"/>
                    <a:lumOff val="25000"/>
                  </a:schemeClr>
                </a:solidFill>
                <a:latin typeface="Century Gothic" panose="020B0502020202020204" pitchFamily="34" charset="0"/>
              </a:rPr>
              <a:t>Business Intelligence Experte</a:t>
            </a:r>
          </a:p>
        </p:txBody>
      </p:sp>
      <p:sp>
        <p:nvSpPr>
          <p:cNvPr id="9" name="Untertitel 7"/>
          <p:cNvSpPr txBox="1">
            <a:spLocks/>
          </p:cNvSpPr>
          <p:nvPr/>
        </p:nvSpPr>
        <p:spPr>
          <a:xfrm>
            <a:off x="756541" y="5343117"/>
            <a:ext cx="7847907" cy="309893"/>
          </a:xfrm>
          <a:prstGeom prst="rect">
            <a:avLst/>
          </a:prstGeom>
        </p:spPr>
        <p:txBody>
          <a:bodyPr vert="horz" lIns="91440" tIns="45720" rIns="91440" bIns="45720" rtlCol="0" anchor="b">
            <a:normAutofit fontScale="85000" lnSpcReduction="20000"/>
          </a:bodyPr>
          <a:lstStyle>
            <a:lvl1pPr marL="0" indent="0" algn="l"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9pPr>
          </a:lstStyle>
          <a:p>
            <a:endParaRPr lang="de-DE" dirty="0">
              <a:latin typeface="Century Gothic" panose="020B0502020202020204" pitchFamily="34" charset="0"/>
            </a:endParaRPr>
          </a:p>
        </p:txBody>
      </p:sp>
      <p:pic>
        <p:nvPicPr>
          <p:cNvPr id="7" name="Picture 6">
            <a:extLst>
              <a:ext uri="{FF2B5EF4-FFF2-40B4-BE49-F238E27FC236}">
                <a16:creationId xmlns:a16="http://schemas.microsoft.com/office/drawing/2014/main" id="{ED47F784-6A45-47F6-A688-EF3A5B493B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8184" y="404665"/>
            <a:ext cx="2544208" cy="756902"/>
          </a:xfrm>
          <a:prstGeom prst="rect">
            <a:avLst/>
          </a:prstGeom>
        </p:spPr>
      </p:pic>
      <p:pic>
        <p:nvPicPr>
          <p:cNvPr id="3" name="Picture 2">
            <a:extLst>
              <a:ext uri="{FF2B5EF4-FFF2-40B4-BE49-F238E27FC236}">
                <a16:creationId xmlns:a16="http://schemas.microsoft.com/office/drawing/2014/main" id="{49609542-F972-48E7-B71E-A34878224F6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5920" y="2555038"/>
            <a:ext cx="2455920" cy="2455920"/>
          </a:xfrm>
          <a:prstGeom prst="rect">
            <a:avLst/>
          </a:prstGeom>
        </p:spPr>
      </p:pic>
    </p:spTree>
    <p:extLst>
      <p:ext uri="{BB962C8B-B14F-4D97-AF65-F5344CB8AC3E}">
        <p14:creationId xmlns:p14="http://schemas.microsoft.com/office/powerpoint/2010/main" val="69035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ea typeface="+mn-ea"/>
                <a:cs typeface="+mn-cs"/>
              </a:rPr>
              <a:t>Migration Eigenhandelsreporting</a:t>
            </a:r>
          </a:p>
        </p:txBody>
      </p:sp>
      <p:graphicFrame>
        <p:nvGraphicFramePr>
          <p:cNvPr id="5" name="Tabelle 6"/>
          <p:cNvGraphicFramePr>
            <a:graphicFrameLocks noGrp="1"/>
          </p:cNvGraphicFramePr>
          <p:nvPr>
            <p:extLst>
              <p:ext uri="{D42A27DB-BD31-4B8C-83A1-F6EECF244321}">
                <p14:modId xmlns:p14="http://schemas.microsoft.com/office/powerpoint/2010/main" val="1312614429"/>
              </p:ext>
            </p:extLst>
          </p:nvPr>
        </p:nvGraphicFramePr>
        <p:xfrm>
          <a:off x="650325" y="1412776"/>
          <a:ext cx="7850207" cy="4454480"/>
        </p:xfrm>
        <a:graphic>
          <a:graphicData uri="http://schemas.openxmlformats.org/drawingml/2006/table">
            <a:tbl>
              <a:tblPr bandRow="1">
                <a:tableStyleId>{2D5ABB26-0587-4C30-8999-92F81FD0307C}</a:tableStyleId>
              </a:tblPr>
              <a:tblGrid>
                <a:gridCol w="1297007">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Branche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Direktbanken</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Zeitraum</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01/2015 bis 02/2019</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Projekt-Beschreibung</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Parallel zur Einführung eines neuen Handelsabwicklungssystems wird das Reporting auf die neue Datenbasis umgestellt. Dazu greifen die komplexen Berichte auf beide Datenbasen zusätzlich zum SAP BW zu. Neue Produkte werden eingeführt und die aus der </a:t>
                      </a:r>
                      <a:r>
                        <a:rPr lang="de-DE" sz="1100" dirty="0" err="1">
                          <a:solidFill>
                            <a:schemeClr val="tx1">
                              <a:lumMod val="75000"/>
                              <a:lumOff val="25000"/>
                            </a:schemeClr>
                          </a:solidFill>
                          <a:latin typeface="Century Gothic" panose="020B0502020202020204" pitchFamily="34" charset="0"/>
                        </a:rPr>
                        <a:t>Altwelt</a:t>
                      </a:r>
                      <a:r>
                        <a:rPr lang="de-DE" sz="1100" dirty="0">
                          <a:solidFill>
                            <a:schemeClr val="tx1">
                              <a:lumMod val="75000"/>
                              <a:lumOff val="25000"/>
                            </a:schemeClr>
                          </a:solidFill>
                          <a:latin typeface="Century Gothic" panose="020B0502020202020204" pitchFamily="34" charset="0"/>
                        </a:rPr>
                        <a:t> migriert. Ein durchgängiges Reporting muss zu jeder Zeit gewährleistet sein. Die vollständige Migration und die Abschaltung des Altsystems sind Ziele des Projekts, sowie die Begleitung der Fachbereich-Tests</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83628">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Eigene Rolle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Business Analyse, Konzeption, Entwicklung, Teilprojektleitung, </a:t>
                      </a:r>
                      <a:r>
                        <a:rPr lang="de-DE" sz="1100" dirty="0" err="1">
                          <a:solidFill>
                            <a:schemeClr val="tx1">
                              <a:lumMod val="75000"/>
                              <a:lumOff val="25000"/>
                            </a:schemeClr>
                          </a:solidFill>
                          <a:latin typeface="Century Gothic" panose="020B0502020202020204" pitchFamily="34" charset="0"/>
                        </a:rPr>
                        <a:t>Scrum</a:t>
                      </a:r>
                      <a:r>
                        <a:rPr lang="de-DE" sz="1100" dirty="0">
                          <a:solidFill>
                            <a:schemeClr val="tx1">
                              <a:lumMod val="75000"/>
                              <a:lumOff val="25000"/>
                            </a:schemeClr>
                          </a:solidFill>
                          <a:latin typeface="Century Gothic" panose="020B0502020202020204" pitchFamily="34" charset="0"/>
                        </a:rPr>
                        <a:t>-Master</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Tätigkeiten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Beratung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Anforderungsaufnahme/Business Analyse</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Erstellung von DV-Konzepten</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Universums-Design und Entwicklung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Berichts-Konzeption und Entwicklung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Leitung des Reporting-Teams</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endParaRPr lang="de-DE" sz="1100" kern="1200" dirty="0">
                        <a:solidFill>
                          <a:schemeClr val="tx1">
                            <a:lumMod val="75000"/>
                            <a:lumOff val="25000"/>
                          </a:schemeClr>
                        </a:solidFill>
                        <a:latin typeface="Century Gothic" panose="020B0502020202020204" pitchFamily="34" charset="0"/>
                        <a:ea typeface="+mn-ea"/>
                        <a:cs typeface="+mn-cs"/>
                      </a:endParaRP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Technischer Rahmen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en-IN" sz="1100" kern="1200" dirty="0">
                          <a:solidFill>
                            <a:schemeClr val="tx1">
                              <a:lumMod val="75000"/>
                              <a:lumOff val="25000"/>
                            </a:schemeClr>
                          </a:solidFill>
                          <a:latin typeface="Century Gothic" panose="020B0502020202020204" pitchFamily="34" charset="0"/>
                          <a:ea typeface="+mn-ea"/>
                          <a:cs typeface="+mn-cs"/>
                        </a:rPr>
                        <a:t>SAP BusinessObjects Universe Design Tool (UDT) / Information Design Tool (IDT)/ WebIntelligence (WebI), SAP BW, Oracle Datenbank, JIRA, Confluence</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7" name="Picture 6">
            <a:extLst>
              <a:ext uri="{FF2B5EF4-FFF2-40B4-BE49-F238E27FC236}">
                <a16:creationId xmlns:a16="http://schemas.microsoft.com/office/drawing/2014/main" id="{D8DF4B25-50B8-400E-832C-FB9DCA38B9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3564724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ea typeface="+mn-ea"/>
                <a:cs typeface="+mn-cs"/>
              </a:rPr>
              <a:t>Konzeption einer neuen BI-Plattform und Migration</a:t>
            </a:r>
          </a:p>
        </p:txBody>
      </p:sp>
      <p:graphicFrame>
        <p:nvGraphicFramePr>
          <p:cNvPr id="5" name="Tabelle 6"/>
          <p:cNvGraphicFramePr>
            <a:graphicFrameLocks noGrp="1"/>
          </p:cNvGraphicFramePr>
          <p:nvPr>
            <p:extLst>
              <p:ext uri="{D42A27DB-BD31-4B8C-83A1-F6EECF244321}">
                <p14:modId xmlns:p14="http://schemas.microsoft.com/office/powerpoint/2010/main" val="1281937396"/>
              </p:ext>
            </p:extLst>
          </p:nvPr>
        </p:nvGraphicFramePr>
        <p:xfrm>
          <a:off x="650326" y="1412776"/>
          <a:ext cx="7850207" cy="4655648"/>
        </p:xfrm>
        <a:graphic>
          <a:graphicData uri="http://schemas.openxmlformats.org/drawingml/2006/table">
            <a:tbl>
              <a:tblPr bandRow="1">
                <a:tableStyleId>{2D5ABB26-0587-4C30-8999-92F81FD0307C}</a:tableStyleId>
              </a:tblPr>
              <a:tblGrid>
                <a:gridCol w="1297007">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Branche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Automotive</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Zeitraum</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03/2016 bis 02/2017</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Projekt-Beschreibung</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Die heterogenen BI-Plattformen (SAP </a:t>
                      </a:r>
                      <a:r>
                        <a:rPr lang="de-DE" sz="1100" dirty="0" err="1">
                          <a:solidFill>
                            <a:schemeClr val="tx1">
                              <a:lumMod val="75000"/>
                              <a:lumOff val="25000"/>
                            </a:schemeClr>
                          </a:solidFill>
                          <a:latin typeface="Century Gothic" panose="020B0502020202020204" pitchFamily="34" charset="0"/>
                        </a:rPr>
                        <a:t>BusinessObjects</a:t>
                      </a:r>
                      <a:r>
                        <a:rPr lang="de-DE" sz="1100" dirty="0">
                          <a:solidFill>
                            <a:schemeClr val="tx1">
                              <a:lumMod val="75000"/>
                              <a:lumOff val="25000"/>
                            </a:schemeClr>
                          </a:solidFill>
                          <a:latin typeface="Century Gothic" panose="020B0502020202020204" pitchFamily="34" charset="0"/>
                        </a:rPr>
                        <a:t> (BO) und IBM Cognos) zweier Tochterunternehmen sollen auf eine konsolidierte Plattform zusammengeführt werden. Dazu ist ein Upgrade der BO-Plattform notwendig und die Ablösung und Migration der IBM Cognos Inhalte notwendig. Zudem wir das Zieldatenmodell neu entwickelt und die Beladungsstrecken (ETL) konzipiert.</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83628">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Eigene Rolle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Konzeption und Teilprojektleitung</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Tätigkeiten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Beratung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Anforderungsaufnahme/Business Analyse</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Erstellung von Fach- und DV-Konzepten</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Architektur und Datenmodellierung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ETL</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Universums-Design und prototypische Entwicklung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Berichts-Konzeption und prototypische Entwicklung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Führung des Reporting-Teams</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Technischer Rahmen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en-IN" sz="1100" kern="1200" dirty="0">
                          <a:solidFill>
                            <a:schemeClr val="tx1">
                              <a:lumMod val="75000"/>
                              <a:lumOff val="25000"/>
                            </a:schemeClr>
                          </a:solidFill>
                          <a:latin typeface="Century Gothic" panose="020B0502020202020204" pitchFamily="34" charset="0"/>
                          <a:ea typeface="+mn-ea"/>
                          <a:cs typeface="+mn-cs"/>
                        </a:rPr>
                        <a:t>MSSQL Datenbank, SAP BusinessObjects Universe Design Tool (UDT) / Information Design Tool (IDT)/ WebIntelligence (WebI), IBM Cognos</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7" name="Picture 6">
            <a:extLst>
              <a:ext uri="{FF2B5EF4-FFF2-40B4-BE49-F238E27FC236}">
                <a16:creationId xmlns:a16="http://schemas.microsoft.com/office/drawing/2014/main" id="{CC839D95-8F23-46C1-A6DA-41046C7D83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1525286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ea typeface="+mn-ea"/>
                <a:cs typeface="+mn-cs"/>
              </a:rPr>
              <a:t>Erweiterung des DWH und Reporting für die Projektsteuerung</a:t>
            </a:r>
          </a:p>
        </p:txBody>
      </p:sp>
      <p:graphicFrame>
        <p:nvGraphicFramePr>
          <p:cNvPr id="5" name="Tabelle 6"/>
          <p:cNvGraphicFramePr>
            <a:graphicFrameLocks noGrp="1"/>
          </p:cNvGraphicFramePr>
          <p:nvPr>
            <p:extLst>
              <p:ext uri="{D42A27DB-BD31-4B8C-83A1-F6EECF244321}">
                <p14:modId xmlns:p14="http://schemas.microsoft.com/office/powerpoint/2010/main" val="3777959667"/>
              </p:ext>
            </p:extLst>
          </p:nvPr>
        </p:nvGraphicFramePr>
        <p:xfrm>
          <a:off x="650326" y="1412776"/>
          <a:ext cx="7850207" cy="4462399"/>
        </p:xfrm>
        <a:graphic>
          <a:graphicData uri="http://schemas.openxmlformats.org/drawingml/2006/table">
            <a:tbl>
              <a:tblPr bandRow="1">
                <a:tableStyleId>{2D5ABB26-0587-4C30-8999-92F81FD0307C}</a:tableStyleId>
              </a:tblPr>
              <a:tblGrid>
                <a:gridCol w="1297007">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32231">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Branche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Automotive</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31076">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Zeitraum</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09/2013 </a:t>
                      </a:r>
                      <a:r>
                        <a:rPr lang="de-DE" sz="1100">
                          <a:solidFill>
                            <a:schemeClr val="tx1">
                              <a:lumMod val="75000"/>
                              <a:lumOff val="25000"/>
                            </a:schemeClr>
                          </a:solidFill>
                          <a:latin typeface="Century Gothic" panose="020B0502020202020204" pitchFamily="34" charset="0"/>
                        </a:rPr>
                        <a:t>bis 06/2017</a:t>
                      </a:r>
                      <a:endParaRPr lang="de-DE" sz="1100" dirty="0">
                        <a:solidFill>
                          <a:schemeClr val="tx1">
                            <a:lumMod val="75000"/>
                            <a:lumOff val="25000"/>
                          </a:schemeClr>
                        </a:solidFill>
                        <a:latin typeface="Century Gothic" panose="020B0502020202020204" pitchFamily="34" charset="0"/>
                      </a:endParaRP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348796">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Projekt-Beschreibung</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Bei der Entwicklung von Zubehörteilen in der Automobilindustrie wird eine Rückwärtsplanung vorgenommen. Von einem Zieltermin der Lieferung wird das späteste Datum ermittelt, zu dem das Projekt für die Herstellung des Projekts spätestens beginnen muss. Um Projekte schnell zu identifizieren, bei denen akuter Handlungsbedarf besteht, benötigt es die Daten des Projektsteuerungsmoduls des SAP ERP. Diese werden in das bestehende DWH integriert und ein darauf aufbauendes Reporting implementiert.</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83628">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Eigene Rolle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Konzeption und Entwicklung, Projektleitung</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1348796">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Tätigkeiten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Beratung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Anforderungsaufnahme, Businessanalyse</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Erstellung DV-Konzept</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Konzeption und Entwicklung der Beladung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ETL</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Konzeption und Entwicklung des Reporting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Projektmanagement</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533796">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Technischer Rahmen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en-IN" sz="1100" kern="1200" dirty="0">
                          <a:solidFill>
                            <a:schemeClr val="tx1">
                              <a:lumMod val="75000"/>
                              <a:lumOff val="25000"/>
                            </a:schemeClr>
                          </a:solidFill>
                          <a:latin typeface="Century Gothic" panose="020B0502020202020204" pitchFamily="34" charset="0"/>
                          <a:ea typeface="+mn-ea"/>
                          <a:cs typeface="+mn-cs"/>
                        </a:rPr>
                        <a:t>MSSQL, SAP BusinessObjects WebIntelligence (WebI) / DesktopIntelligence, SAP Information Design Tool, SAP ERP, SAP Data Services</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6" name="Picture 5">
            <a:extLst>
              <a:ext uri="{FF2B5EF4-FFF2-40B4-BE49-F238E27FC236}">
                <a16:creationId xmlns:a16="http://schemas.microsoft.com/office/drawing/2014/main" id="{CB987A91-CCF8-4407-8549-444CBC8DE5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602622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rPr>
              <a:t>Erweiterung und Optimierung Reporting- und Analyse-Plattform</a:t>
            </a:r>
            <a:endParaRPr lang="de-DE" sz="2400" dirty="0">
              <a:solidFill>
                <a:schemeClr val="tx1">
                  <a:lumMod val="75000"/>
                  <a:lumOff val="25000"/>
                </a:schemeClr>
              </a:solidFill>
              <a:latin typeface="Century Gothic" panose="020B0502020202020204" pitchFamily="34" charset="0"/>
              <a:ea typeface="+mn-ea"/>
              <a:cs typeface="+mn-cs"/>
            </a:endParaRPr>
          </a:p>
        </p:txBody>
      </p:sp>
      <p:graphicFrame>
        <p:nvGraphicFramePr>
          <p:cNvPr id="5" name="Tabelle 6"/>
          <p:cNvGraphicFramePr>
            <a:graphicFrameLocks noGrp="1"/>
          </p:cNvGraphicFramePr>
          <p:nvPr>
            <p:extLst>
              <p:ext uri="{D42A27DB-BD31-4B8C-83A1-F6EECF244321}">
                <p14:modId xmlns:p14="http://schemas.microsoft.com/office/powerpoint/2010/main" val="594756373"/>
              </p:ext>
            </p:extLst>
          </p:nvPr>
        </p:nvGraphicFramePr>
        <p:xfrm>
          <a:off x="650326" y="1412776"/>
          <a:ext cx="7850207" cy="4454480"/>
        </p:xfrm>
        <a:graphic>
          <a:graphicData uri="http://schemas.openxmlformats.org/drawingml/2006/table">
            <a:tbl>
              <a:tblPr bandRow="1">
                <a:tableStyleId>{2D5ABB26-0587-4C30-8999-92F81FD0307C}</a:tableStyleId>
              </a:tblPr>
              <a:tblGrid>
                <a:gridCol w="1297007">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Branche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Finanzdienstleistung, Kapitalverwaltungsgesellschaft</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Zeitraum</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04/2015 bis 01/2017</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Projekt-Beschreibung</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Im Rahmen des Kundenreportings werden neue Kennzahlen benötigt, welches in die bestehende Reporting-Plattform integriert werden sollen. Auf dieser sollen Standard-Berichte und ein Fonds-Reporting entwickelt werden. Die Berichte sollen per Massenproduktion für die verschiedenen Kunden erzeugt und an die Kunden versendet werden. Die Reporting-Plattform ist die zentrale Anlaufstelle für die Datenversorgung der Fachbereiche, welche ad hoc-Berichte erstellen und so Kundenanfragen bedienen können.</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83628">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Eigene Rolle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Konzeption und Entwicklung, Business Analyst, Projektleiter</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Tätigkeiten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Beratung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Erstellung von Fach- und DV-Konzepten</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Anforderungsaufnahme/Business Analyse</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Konzeption und Entwicklung des Reporting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Implementierung der Reporting-Massenverarbeitung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Projektmanagement</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BI-Plattform-Migration</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Technischer Rahmen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en-IN" sz="1100" kern="1200" dirty="0">
                          <a:solidFill>
                            <a:schemeClr val="tx1">
                              <a:lumMod val="75000"/>
                              <a:lumOff val="25000"/>
                            </a:schemeClr>
                          </a:solidFill>
                          <a:latin typeface="Century Gothic" panose="020B0502020202020204" pitchFamily="34" charset="0"/>
                          <a:ea typeface="+mn-ea"/>
                          <a:cs typeface="+mn-cs"/>
                        </a:rPr>
                        <a:t>Oracle Datenbank, SAP BusinessObjects WebIntelligence (WebI) / DesktopIntelligence, SAP </a:t>
                      </a:r>
                      <a:r>
                        <a:rPr lang="en-IN" sz="1100" kern="1200" dirty="0" err="1">
                          <a:solidFill>
                            <a:schemeClr val="tx1">
                              <a:lumMod val="75000"/>
                              <a:lumOff val="25000"/>
                            </a:schemeClr>
                          </a:solidFill>
                          <a:latin typeface="Century Gothic" panose="020B0502020202020204" pitchFamily="34" charset="0"/>
                          <a:ea typeface="+mn-ea"/>
                          <a:cs typeface="+mn-cs"/>
                        </a:rPr>
                        <a:t>Universum</a:t>
                      </a:r>
                      <a:r>
                        <a:rPr lang="en-IN" sz="1100" kern="1200" dirty="0">
                          <a:solidFill>
                            <a:schemeClr val="tx1">
                              <a:lumMod val="75000"/>
                              <a:lumOff val="25000"/>
                            </a:schemeClr>
                          </a:solidFill>
                          <a:latin typeface="Century Gothic" panose="020B0502020202020204" pitchFamily="34" charset="0"/>
                          <a:ea typeface="+mn-ea"/>
                          <a:cs typeface="+mn-cs"/>
                        </a:rPr>
                        <a:t> Design</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7" name="Picture 6">
            <a:extLst>
              <a:ext uri="{FF2B5EF4-FFF2-40B4-BE49-F238E27FC236}">
                <a16:creationId xmlns:a16="http://schemas.microsoft.com/office/drawing/2014/main" id="{F4C8BF9D-0713-46AF-B191-DE4117F46B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2188841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ea typeface="+mn-ea"/>
                <a:cs typeface="+mn-cs"/>
              </a:rPr>
              <a:t>Migration Reporting-Plattform, Konsolidierung und Integration heterogener Reporting-Plattformen</a:t>
            </a:r>
          </a:p>
        </p:txBody>
      </p:sp>
      <p:graphicFrame>
        <p:nvGraphicFramePr>
          <p:cNvPr id="5" name="Tabelle 6"/>
          <p:cNvGraphicFramePr>
            <a:graphicFrameLocks noGrp="1"/>
          </p:cNvGraphicFramePr>
          <p:nvPr>
            <p:extLst>
              <p:ext uri="{D42A27DB-BD31-4B8C-83A1-F6EECF244321}">
                <p14:modId xmlns:p14="http://schemas.microsoft.com/office/powerpoint/2010/main" val="2320776892"/>
              </p:ext>
            </p:extLst>
          </p:nvPr>
        </p:nvGraphicFramePr>
        <p:xfrm>
          <a:off x="650326" y="1412776"/>
          <a:ext cx="7850207" cy="4454480"/>
        </p:xfrm>
        <a:graphic>
          <a:graphicData uri="http://schemas.openxmlformats.org/drawingml/2006/table">
            <a:tbl>
              <a:tblPr bandRow="1">
                <a:tableStyleId>{2D5ABB26-0587-4C30-8999-92F81FD0307C}</a:tableStyleId>
              </a:tblPr>
              <a:tblGrid>
                <a:gridCol w="1297007">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31076">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Branche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Einzelhandel, Drogerie</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31076">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Zeitraum</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04/2015 bis 10/2015</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348796">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Projekt-Beschreibung</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Im Rahmen des Vorprojekts wird die vorhandene, inhomogene BI-Landschaft analysiert und bewertet werden. Im durchgeführten Projekt muss eine Reporting-Plattform (SAP BI </a:t>
                      </a:r>
                      <a:r>
                        <a:rPr lang="de-DE" sz="1100" dirty="0" err="1">
                          <a:solidFill>
                            <a:schemeClr val="tx1">
                              <a:lumMod val="75000"/>
                              <a:lumOff val="25000"/>
                            </a:schemeClr>
                          </a:solidFill>
                          <a:latin typeface="Century Gothic" panose="020B0502020202020204" pitchFamily="34" charset="0"/>
                        </a:rPr>
                        <a:t>Platform</a:t>
                      </a:r>
                      <a:r>
                        <a:rPr lang="de-DE" sz="1100" dirty="0">
                          <a:solidFill>
                            <a:schemeClr val="tx1">
                              <a:lumMod val="75000"/>
                              <a:lumOff val="25000"/>
                            </a:schemeClr>
                          </a:solidFill>
                          <a:latin typeface="Century Gothic" panose="020B0502020202020204" pitchFamily="34" charset="0"/>
                        </a:rPr>
                        <a:t>) migriert, ein zweite (Information </a:t>
                      </a:r>
                      <a:r>
                        <a:rPr lang="de-DE" sz="1100" dirty="0" err="1">
                          <a:solidFill>
                            <a:schemeClr val="tx1">
                              <a:lumMod val="75000"/>
                              <a:lumOff val="25000"/>
                            </a:schemeClr>
                          </a:solidFill>
                          <a:latin typeface="Century Gothic" panose="020B0502020202020204" pitchFamily="34" charset="0"/>
                        </a:rPr>
                        <a:t>Builders</a:t>
                      </a:r>
                      <a:r>
                        <a:rPr lang="de-DE" sz="1100" dirty="0">
                          <a:solidFill>
                            <a:schemeClr val="tx1">
                              <a:lumMod val="75000"/>
                              <a:lumOff val="25000"/>
                            </a:schemeClr>
                          </a:solidFill>
                          <a:latin typeface="Century Gothic" panose="020B0502020202020204" pitchFamily="34" charset="0"/>
                        </a:rPr>
                        <a:t> </a:t>
                      </a:r>
                      <a:r>
                        <a:rPr lang="de-DE" sz="1100" dirty="0" err="1">
                          <a:solidFill>
                            <a:schemeClr val="tx1">
                              <a:lumMod val="75000"/>
                              <a:lumOff val="25000"/>
                            </a:schemeClr>
                          </a:solidFill>
                          <a:latin typeface="Century Gothic" panose="020B0502020202020204" pitchFamily="34" charset="0"/>
                        </a:rPr>
                        <a:t>WebFocus</a:t>
                      </a:r>
                      <a:r>
                        <a:rPr lang="de-DE" sz="1100" dirty="0">
                          <a:solidFill>
                            <a:schemeClr val="tx1">
                              <a:lumMod val="75000"/>
                              <a:lumOff val="25000"/>
                            </a:schemeClr>
                          </a:solidFill>
                          <a:latin typeface="Century Gothic" panose="020B0502020202020204" pitchFamily="34" charset="0"/>
                        </a:rPr>
                        <a:t>) abgelöst und deren Inhalte in die neue, konsolidierte Plattform integriert werden. Das Benutzerberechtigungskonzept muss an die gestiegenen Anforderungen angepasst, wartungsarm konzipiert und umgesetzt werden.</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83628">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Eigene Rolle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Konzeption, Entwicklung, Projektleitung, </a:t>
                      </a:r>
                      <a:r>
                        <a:rPr lang="de-DE" sz="1100" dirty="0" err="1">
                          <a:solidFill>
                            <a:schemeClr val="tx1">
                              <a:lumMod val="75000"/>
                              <a:lumOff val="25000"/>
                            </a:schemeClr>
                          </a:solidFill>
                          <a:latin typeface="Century Gothic" panose="020B0502020202020204" pitchFamily="34" charset="0"/>
                        </a:rPr>
                        <a:t>Scrum</a:t>
                      </a:r>
                      <a:endParaRPr lang="de-DE" sz="1100" dirty="0">
                        <a:solidFill>
                          <a:schemeClr val="tx1">
                            <a:lumMod val="75000"/>
                            <a:lumOff val="25000"/>
                          </a:schemeClr>
                        </a:solidFill>
                        <a:latin typeface="Century Gothic" panose="020B0502020202020204" pitchFamily="34" charset="0"/>
                      </a:endParaRP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1348796">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Tätigkeiten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Beratung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Anforderungsaufnahme/Business Analyse</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Benutzerberechtigungskonzept Design und Umsetzung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Konzeption und Entwicklung des Reporting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Universums-Design und Umsetzung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BI Plattform Migration</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Projektmanagement</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Technischer Rahmen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en-IN" sz="1100" kern="1200" dirty="0">
                          <a:solidFill>
                            <a:schemeClr val="tx1">
                              <a:lumMod val="75000"/>
                              <a:lumOff val="25000"/>
                            </a:schemeClr>
                          </a:solidFill>
                          <a:latin typeface="Century Gothic" panose="020B0502020202020204" pitchFamily="34" charset="0"/>
                          <a:ea typeface="+mn-ea"/>
                          <a:cs typeface="+mn-cs"/>
                        </a:rPr>
                        <a:t>MSSQL, SAP BusinessObjects WebIntelligence (WebI) / DesktopIntelligence, SAP Universe Design Tool, Information Builders </a:t>
                      </a:r>
                      <a:r>
                        <a:rPr lang="en-IN" sz="1100" kern="1200" dirty="0" err="1">
                          <a:solidFill>
                            <a:schemeClr val="tx1">
                              <a:lumMod val="75000"/>
                              <a:lumOff val="25000"/>
                            </a:schemeClr>
                          </a:solidFill>
                          <a:latin typeface="Century Gothic" panose="020B0502020202020204" pitchFamily="34" charset="0"/>
                          <a:ea typeface="+mn-ea"/>
                          <a:cs typeface="+mn-cs"/>
                        </a:rPr>
                        <a:t>WebFocus</a:t>
                      </a:r>
                      <a:r>
                        <a:rPr lang="en-IN" sz="1100" kern="1200" dirty="0">
                          <a:solidFill>
                            <a:schemeClr val="tx1">
                              <a:lumMod val="75000"/>
                              <a:lumOff val="25000"/>
                            </a:schemeClr>
                          </a:solidFill>
                          <a:latin typeface="Century Gothic" panose="020B0502020202020204" pitchFamily="34" charset="0"/>
                          <a:ea typeface="+mn-ea"/>
                          <a:cs typeface="+mn-cs"/>
                        </a:rPr>
                        <a:t>, JIRA</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7" name="Picture 6">
            <a:extLst>
              <a:ext uri="{FF2B5EF4-FFF2-40B4-BE49-F238E27FC236}">
                <a16:creationId xmlns:a16="http://schemas.microsoft.com/office/drawing/2014/main" id="{FA3B1859-2D21-4268-A60B-E69A7EA5575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1782702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ea typeface="+mn-ea"/>
                <a:cs typeface="+mn-cs"/>
              </a:rPr>
              <a:t>Konzeption eines Business-Intelligence-Systems</a:t>
            </a:r>
          </a:p>
        </p:txBody>
      </p:sp>
      <p:graphicFrame>
        <p:nvGraphicFramePr>
          <p:cNvPr id="5" name="Tabelle 6"/>
          <p:cNvGraphicFramePr>
            <a:graphicFrameLocks noGrp="1"/>
          </p:cNvGraphicFramePr>
          <p:nvPr>
            <p:extLst>
              <p:ext uri="{D42A27DB-BD31-4B8C-83A1-F6EECF244321}">
                <p14:modId xmlns:p14="http://schemas.microsoft.com/office/powerpoint/2010/main" val="1651075498"/>
              </p:ext>
            </p:extLst>
          </p:nvPr>
        </p:nvGraphicFramePr>
        <p:xfrm>
          <a:off x="650326" y="1412776"/>
          <a:ext cx="7850207" cy="4277168"/>
        </p:xfrm>
        <a:graphic>
          <a:graphicData uri="http://schemas.openxmlformats.org/drawingml/2006/table">
            <a:tbl>
              <a:tblPr bandRow="1">
                <a:tableStyleId>{2D5ABB26-0587-4C30-8999-92F81FD0307C}</a:tableStyleId>
              </a:tblPr>
              <a:tblGrid>
                <a:gridCol w="1297007">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31076">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Branche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Krankenkassen</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31076">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Zeitraum</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07/2013 bis 05/2015</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348796">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Projekt-Beschreibung</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Für die Konsolidierung von Abrechnungsdaten von Apotheken und Ärzten für die Krankenkasse soll ein Data Warehouse (DWH) konzipiert und erstellt werden. Auf den großen Datenmengen aus dem DWH (Big Data) soll die Analytics-Abteilung Auswertungen fahren. Für die Unterstützung des DWH-Teams werden verschiedene Workshops veranstaltet, welche die Best Practices in der Konzeption eines DWH und der Umsetzung mit SAP Data Services aufzeigt.</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83628">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Eigene Rolle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Workshop Leiter, Konzeption</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1348796">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Tätigkeiten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Beratung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Analyse der Quelldaten</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Konzeption für Beladung und Reporting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ETL</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Durchführung von Best Practices Workshops</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533796">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Technischer Rahmen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en-IN" sz="1100" kern="1200" dirty="0">
                          <a:solidFill>
                            <a:schemeClr val="tx1">
                              <a:lumMod val="75000"/>
                              <a:lumOff val="25000"/>
                            </a:schemeClr>
                          </a:solidFill>
                          <a:latin typeface="Century Gothic" panose="020B0502020202020204" pitchFamily="34" charset="0"/>
                          <a:ea typeface="+mn-ea"/>
                          <a:cs typeface="+mn-cs"/>
                        </a:rPr>
                        <a:t>Sybase IQ </a:t>
                      </a:r>
                      <a:r>
                        <a:rPr lang="en-IN" sz="1100" kern="1200" dirty="0" err="1">
                          <a:solidFill>
                            <a:schemeClr val="tx1">
                              <a:lumMod val="75000"/>
                              <a:lumOff val="25000"/>
                            </a:schemeClr>
                          </a:solidFill>
                          <a:latin typeface="Century Gothic" panose="020B0502020202020204" pitchFamily="34" charset="0"/>
                          <a:ea typeface="+mn-ea"/>
                          <a:cs typeface="+mn-cs"/>
                        </a:rPr>
                        <a:t>Datenbank</a:t>
                      </a:r>
                      <a:r>
                        <a:rPr lang="en-IN" sz="1100" kern="1200" dirty="0">
                          <a:solidFill>
                            <a:schemeClr val="tx1">
                              <a:lumMod val="75000"/>
                              <a:lumOff val="25000"/>
                            </a:schemeClr>
                          </a:solidFill>
                          <a:latin typeface="Century Gothic" panose="020B0502020202020204" pitchFamily="34" charset="0"/>
                          <a:ea typeface="+mn-ea"/>
                          <a:cs typeface="+mn-cs"/>
                        </a:rPr>
                        <a:t>, SAP Data Services, SAP BusinessObjects </a:t>
                      </a:r>
                      <a:r>
                        <a:rPr lang="en-IN" sz="1100" kern="1200" dirty="0" err="1">
                          <a:solidFill>
                            <a:schemeClr val="tx1">
                              <a:lumMod val="75000"/>
                              <a:lumOff val="25000"/>
                            </a:schemeClr>
                          </a:solidFill>
                          <a:latin typeface="Century Gothic" panose="020B0502020202020204" pitchFamily="34" charset="0"/>
                          <a:ea typeface="+mn-ea"/>
                          <a:cs typeface="+mn-cs"/>
                        </a:rPr>
                        <a:t>WebIntelligence</a:t>
                      </a:r>
                      <a:r>
                        <a:rPr lang="en-IN" sz="1100" kern="1200" dirty="0">
                          <a:solidFill>
                            <a:schemeClr val="tx1">
                              <a:lumMod val="75000"/>
                              <a:lumOff val="25000"/>
                            </a:schemeClr>
                          </a:solidFill>
                          <a:latin typeface="Century Gothic" panose="020B0502020202020204" pitchFamily="34" charset="0"/>
                          <a:ea typeface="+mn-ea"/>
                          <a:cs typeface="+mn-cs"/>
                        </a:rPr>
                        <a:t> (</a:t>
                      </a:r>
                      <a:r>
                        <a:rPr lang="en-IN" sz="1100" kern="1200" dirty="0" err="1">
                          <a:solidFill>
                            <a:schemeClr val="tx1">
                              <a:lumMod val="75000"/>
                              <a:lumOff val="25000"/>
                            </a:schemeClr>
                          </a:solidFill>
                          <a:latin typeface="Century Gothic" panose="020B0502020202020204" pitchFamily="34" charset="0"/>
                          <a:ea typeface="+mn-ea"/>
                          <a:cs typeface="+mn-cs"/>
                        </a:rPr>
                        <a:t>WebI</a:t>
                      </a:r>
                      <a:r>
                        <a:rPr lang="en-IN" sz="1100" kern="1200" dirty="0">
                          <a:solidFill>
                            <a:schemeClr val="tx1">
                              <a:lumMod val="75000"/>
                              <a:lumOff val="25000"/>
                            </a:schemeClr>
                          </a:solidFill>
                          <a:latin typeface="Century Gothic" panose="020B0502020202020204" pitchFamily="34" charset="0"/>
                          <a:ea typeface="+mn-ea"/>
                          <a:cs typeface="+mn-cs"/>
                        </a:rPr>
                        <a:t>) / Information Design Tool</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6" name="Picture 5">
            <a:extLst>
              <a:ext uri="{FF2B5EF4-FFF2-40B4-BE49-F238E27FC236}">
                <a16:creationId xmlns:a16="http://schemas.microsoft.com/office/drawing/2014/main" id="{145CCA37-669B-42C8-9768-7911D0E5A3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3404624184"/>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rPr>
              <a:t>Migration Reporting-Plattform</a:t>
            </a:r>
            <a:endParaRPr lang="de-DE" sz="2400" dirty="0">
              <a:solidFill>
                <a:schemeClr val="tx1">
                  <a:lumMod val="75000"/>
                  <a:lumOff val="25000"/>
                </a:schemeClr>
              </a:solidFill>
              <a:latin typeface="Century Gothic" panose="020B0502020202020204" pitchFamily="34" charset="0"/>
              <a:ea typeface="+mn-ea"/>
              <a:cs typeface="+mn-cs"/>
            </a:endParaRPr>
          </a:p>
        </p:txBody>
      </p:sp>
      <p:graphicFrame>
        <p:nvGraphicFramePr>
          <p:cNvPr id="5" name="Tabelle 6"/>
          <p:cNvGraphicFramePr>
            <a:graphicFrameLocks noGrp="1"/>
          </p:cNvGraphicFramePr>
          <p:nvPr>
            <p:extLst>
              <p:ext uri="{D42A27DB-BD31-4B8C-83A1-F6EECF244321}">
                <p14:modId xmlns:p14="http://schemas.microsoft.com/office/powerpoint/2010/main" val="526694958"/>
              </p:ext>
            </p:extLst>
          </p:nvPr>
        </p:nvGraphicFramePr>
        <p:xfrm>
          <a:off x="650326" y="1412776"/>
          <a:ext cx="7850207" cy="4454480"/>
        </p:xfrm>
        <a:graphic>
          <a:graphicData uri="http://schemas.openxmlformats.org/drawingml/2006/table">
            <a:tbl>
              <a:tblPr bandRow="1">
                <a:tableStyleId>{2D5ABB26-0587-4C30-8999-92F81FD0307C}</a:tableStyleId>
              </a:tblPr>
              <a:tblGrid>
                <a:gridCol w="1297007">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Branche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Finanzdienstleistung, Kapitalverwaltungsgesellschaft</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Zeitraum</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05/2014 bis 04/2015</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Projekt-Beschreibung</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Die vorhanden Reporting-Plattform SAP BusinessObjects 3.1 wird auf die Version 4.1 migriert. Alle DesktopIntelligence-Berichte werden konsolidiert und vollständig neu in WebIntelligence umgesetzt. Auch das Benutzerberechtigungskonzept wird vollständig überarbeitet und implementiert.</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83628">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Eigene Rolle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Konzeption, Entwicklung, Projektleitung</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Tätigkeiten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Beratung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Anforderungsaufnahme/Business Analyse</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Benutzerberechtigungskonzept Design und Umsetzung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Konzeption und Entwicklung des Reporting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Universums-Design und Umsetzung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BI Plattform Migration</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Projektmanagement</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Technischer Rahmen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en-IN" sz="1100" kern="1200" dirty="0">
                          <a:solidFill>
                            <a:schemeClr val="tx1">
                              <a:lumMod val="75000"/>
                              <a:lumOff val="25000"/>
                            </a:schemeClr>
                          </a:solidFill>
                          <a:latin typeface="Century Gothic" panose="020B0502020202020204" pitchFamily="34" charset="0"/>
                          <a:ea typeface="+mn-ea"/>
                          <a:cs typeface="+mn-cs"/>
                        </a:rPr>
                        <a:t>Oracle Datenbank, SAP BusinessObjects WebIntelligence (WebI) / DesktopIntelligence, SAP </a:t>
                      </a:r>
                      <a:r>
                        <a:rPr lang="en-IN" sz="1100" kern="1200" dirty="0" err="1">
                          <a:solidFill>
                            <a:schemeClr val="tx1">
                              <a:lumMod val="75000"/>
                              <a:lumOff val="25000"/>
                            </a:schemeClr>
                          </a:solidFill>
                          <a:latin typeface="Century Gothic" panose="020B0502020202020204" pitchFamily="34" charset="0"/>
                          <a:ea typeface="+mn-ea"/>
                          <a:cs typeface="+mn-cs"/>
                        </a:rPr>
                        <a:t>Universum</a:t>
                      </a:r>
                      <a:r>
                        <a:rPr lang="en-IN" sz="1100" kern="1200" dirty="0">
                          <a:solidFill>
                            <a:schemeClr val="tx1">
                              <a:lumMod val="75000"/>
                              <a:lumOff val="25000"/>
                            </a:schemeClr>
                          </a:solidFill>
                          <a:latin typeface="Century Gothic" panose="020B0502020202020204" pitchFamily="34" charset="0"/>
                          <a:ea typeface="+mn-ea"/>
                          <a:cs typeface="+mn-cs"/>
                        </a:rPr>
                        <a:t> Design</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7" name="Picture 6">
            <a:extLst>
              <a:ext uri="{FF2B5EF4-FFF2-40B4-BE49-F238E27FC236}">
                <a16:creationId xmlns:a16="http://schemas.microsoft.com/office/drawing/2014/main" id="{3F8E51A9-952C-43C8-A70A-3D729CF852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3290179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ea typeface="+mn-ea"/>
                <a:cs typeface="+mn-cs"/>
              </a:rPr>
              <a:t>Konzeption Kennzahlensystem</a:t>
            </a:r>
          </a:p>
        </p:txBody>
      </p:sp>
      <p:graphicFrame>
        <p:nvGraphicFramePr>
          <p:cNvPr id="5" name="Tabelle 6"/>
          <p:cNvGraphicFramePr>
            <a:graphicFrameLocks noGrp="1"/>
          </p:cNvGraphicFramePr>
          <p:nvPr>
            <p:extLst>
              <p:ext uri="{D42A27DB-BD31-4B8C-83A1-F6EECF244321}">
                <p14:modId xmlns:p14="http://schemas.microsoft.com/office/powerpoint/2010/main" val="2359702317"/>
              </p:ext>
            </p:extLst>
          </p:nvPr>
        </p:nvGraphicFramePr>
        <p:xfrm>
          <a:off x="650326" y="1412776"/>
          <a:ext cx="7850207" cy="4445307"/>
        </p:xfrm>
        <a:graphic>
          <a:graphicData uri="http://schemas.openxmlformats.org/drawingml/2006/table">
            <a:tbl>
              <a:tblPr bandRow="1">
                <a:tableStyleId>{2D5ABB26-0587-4C30-8999-92F81FD0307C}</a:tableStyleId>
              </a:tblPr>
              <a:tblGrid>
                <a:gridCol w="1297007">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32231">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Branche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Versicherung</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31076">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Zeitraum</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05/2014 bis 10/2014</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348796">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Projekt-beschreibung</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Im Marketing ist es wichtig, eine Übersicht über die Anzahl der Hauptentitäten des Versicherungsdreiecks, der Verträge, Kunden und Vermittler zu haben. Der Kennzahlen-Mart baut auf einem konzipierten Data Warehouse auf und bindet weitere Datenquellen ein, die im DWH nicht vorhanden sind. Um die Daten einfach auswerten und aufbereiten zu können, ist zusätzlich eine semantische Schicht vorgesehen. Damit verbunden ist die Toolauswahl, sowohl für die Beladung, die semantische Schicht als auch die Auswertung für freie Analyse, geführte Analysen und Standard-Reporting.</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83628">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Eigene Rolle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Konzeption, Projektleitung, Toolauswahl</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1122157">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Tätigkeiten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Beratung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Anforderungsaufnahme, Business Analyse</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Quelldatenanalyse</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Konzeption der Beladung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Projektmanagement</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Toolauswahl</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533796">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Technischer Rahmen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en-IN" sz="1100" kern="1200" dirty="0">
                          <a:solidFill>
                            <a:schemeClr val="tx1">
                              <a:lumMod val="75000"/>
                              <a:lumOff val="25000"/>
                            </a:schemeClr>
                          </a:solidFill>
                          <a:latin typeface="Century Gothic" panose="020B0502020202020204" pitchFamily="34" charset="0"/>
                          <a:ea typeface="+mn-ea"/>
                          <a:cs typeface="+mn-cs"/>
                        </a:rPr>
                        <a:t>Oracle</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6" name="Picture 5">
            <a:extLst>
              <a:ext uri="{FF2B5EF4-FFF2-40B4-BE49-F238E27FC236}">
                <a16:creationId xmlns:a16="http://schemas.microsoft.com/office/drawing/2014/main" id="{CBE4D340-F754-4FAD-8126-086A069E31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472043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ea typeface="+mn-ea"/>
                <a:cs typeface="+mn-cs"/>
              </a:rPr>
              <a:t>Aufbau Business-Intelligence-Plattform</a:t>
            </a:r>
          </a:p>
        </p:txBody>
      </p:sp>
      <p:graphicFrame>
        <p:nvGraphicFramePr>
          <p:cNvPr id="5" name="Tabelle 6"/>
          <p:cNvGraphicFramePr>
            <a:graphicFrameLocks noGrp="1"/>
          </p:cNvGraphicFramePr>
          <p:nvPr>
            <p:extLst>
              <p:ext uri="{D42A27DB-BD31-4B8C-83A1-F6EECF244321}">
                <p14:modId xmlns:p14="http://schemas.microsoft.com/office/powerpoint/2010/main" val="653904970"/>
              </p:ext>
            </p:extLst>
          </p:nvPr>
        </p:nvGraphicFramePr>
        <p:xfrm>
          <a:off x="650326" y="1412776"/>
          <a:ext cx="7850207" cy="4972704"/>
        </p:xfrm>
        <a:graphic>
          <a:graphicData uri="http://schemas.openxmlformats.org/drawingml/2006/table">
            <a:tbl>
              <a:tblPr bandRow="1">
                <a:tableStyleId>{2D5ABB26-0587-4C30-8999-92F81FD0307C}</a:tableStyleId>
              </a:tblPr>
              <a:tblGrid>
                <a:gridCol w="1297007">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10708">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Branche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Luftfahrt</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10708">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Zeitraum</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01/2013 bis 07/2013 </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625932">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Projekt-Beschreibung</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Für die Darstellung und Analyse der Flüge, welche der Kunde in ihren Quellsystemen aufzeichnet, soll eine Reporting-Plattform entwickelt werden. Diese baut auf einem DWH auf, welche im Zuge des Projektes konzipiert und entwickelt wird. Aus ihr sollen spezielle Kundenabfragen beantwortet und Standardauswertungen durchgeführt werden. Die einzelnen Standorte sollen sich ad hoc-Berichte erstellen und die Standardberichte konsumieren können. Die geflogenen Routen sollen auf Landkarten dargestellt und so nachvollzogen werden können. Damit die einzelnen Standorte nur die Daten aus ihrem Bereich sehen können, musste ein Berechtigungskonzept konzipiert und umgesetzt werden.</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10708">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Eigene Rolle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Konzeption, Entwicklung, Projektleitung</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1250153">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Tätigkeiten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Beratung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Aufnahme der Anforderungen</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Konzeption und Umsetzung Beladung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ETL</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Konzeption und Entwicklung Universum</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Konzeption und Umsetzung Reporting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Konzeption und Umsetzung des Berechtigungskonzeptes</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Projektmanagement</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468959">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Technischer Rahmen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en-IN" sz="1100" kern="1200" dirty="0">
                          <a:solidFill>
                            <a:schemeClr val="tx1">
                              <a:lumMod val="75000"/>
                              <a:lumOff val="25000"/>
                            </a:schemeClr>
                          </a:solidFill>
                          <a:latin typeface="Century Gothic" panose="020B0502020202020204" pitchFamily="34" charset="0"/>
                          <a:ea typeface="+mn-ea"/>
                          <a:cs typeface="+mn-cs"/>
                        </a:rPr>
                        <a:t>Sybase IQ </a:t>
                      </a:r>
                      <a:r>
                        <a:rPr lang="en-IN" sz="1100" kern="1200" dirty="0" err="1">
                          <a:solidFill>
                            <a:schemeClr val="tx1">
                              <a:lumMod val="75000"/>
                              <a:lumOff val="25000"/>
                            </a:schemeClr>
                          </a:solidFill>
                          <a:latin typeface="Century Gothic" panose="020B0502020202020204" pitchFamily="34" charset="0"/>
                          <a:ea typeface="+mn-ea"/>
                          <a:cs typeface="+mn-cs"/>
                        </a:rPr>
                        <a:t>Datenbank</a:t>
                      </a:r>
                      <a:r>
                        <a:rPr lang="en-IN" sz="1100" kern="1200" dirty="0">
                          <a:solidFill>
                            <a:schemeClr val="tx1">
                              <a:lumMod val="75000"/>
                              <a:lumOff val="25000"/>
                            </a:schemeClr>
                          </a:solidFill>
                          <a:latin typeface="Century Gothic" panose="020B0502020202020204" pitchFamily="34" charset="0"/>
                          <a:ea typeface="+mn-ea"/>
                          <a:cs typeface="+mn-cs"/>
                        </a:rPr>
                        <a:t>, SAP Data Services, SAP BusinessObjects </a:t>
                      </a:r>
                      <a:r>
                        <a:rPr lang="en-IN" sz="1100" kern="1200" dirty="0" err="1">
                          <a:solidFill>
                            <a:schemeClr val="tx1">
                              <a:lumMod val="75000"/>
                              <a:lumOff val="25000"/>
                            </a:schemeClr>
                          </a:solidFill>
                          <a:latin typeface="Century Gothic" panose="020B0502020202020204" pitchFamily="34" charset="0"/>
                          <a:ea typeface="+mn-ea"/>
                          <a:cs typeface="+mn-cs"/>
                        </a:rPr>
                        <a:t>WebIntelligence</a:t>
                      </a:r>
                      <a:r>
                        <a:rPr lang="en-IN" sz="1100" kern="1200" dirty="0">
                          <a:solidFill>
                            <a:schemeClr val="tx1">
                              <a:lumMod val="75000"/>
                              <a:lumOff val="25000"/>
                            </a:schemeClr>
                          </a:solidFill>
                          <a:latin typeface="Century Gothic" panose="020B0502020202020204" pitchFamily="34" charset="0"/>
                          <a:ea typeface="+mn-ea"/>
                          <a:cs typeface="+mn-cs"/>
                        </a:rPr>
                        <a:t> (</a:t>
                      </a:r>
                      <a:r>
                        <a:rPr lang="en-IN" sz="1100" kern="1200" dirty="0" err="1">
                          <a:solidFill>
                            <a:schemeClr val="tx1">
                              <a:lumMod val="75000"/>
                              <a:lumOff val="25000"/>
                            </a:schemeClr>
                          </a:solidFill>
                          <a:latin typeface="Century Gothic" panose="020B0502020202020204" pitchFamily="34" charset="0"/>
                          <a:ea typeface="+mn-ea"/>
                          <a:cs typeface="+mn-cs"/>
                        </a:rPr>
                        <a:t>WebI</a:t>
                      </a:r>
                      <a:r>
                        <a:rPr lang="en-IN" sz="1100" kern="1200" dirty="0">
                          <a:solidFill>
                            <a:schemeClr val="tx1">
                              <a:lumMod val="75000"/>
                              <a:lumOff val="25000"/>
                            </a:schemeClr>
                          </a:solidFill>
                          <a:latin typeface="Century Gothic" panose="020B0502020202020204" pitchFamily="34" charset="0"/>
                          <a:ea typeface="+mn-ea"/>
                          <a:cs typeface="+mn-cs"/>
                        </a:rPr>
                        <a:t>), SAP BusinessObjects Universe Designer</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6" name="Picture 5">
            <a:extLst>
              <a:ext uri="{FF2B5EF4-FFF2-40B4-BE49-F238E27FC236}">
                <a16:creationId xmlns:a16="http://schemas.microsoft.com/office/drawing/2014/main" id="{55F28CD2-7C3B-4F38-A1B7-69B9834096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3044197723"/>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ea typeface="+mn-ea"/>
                <a:cs typeface="+mn-cs"/>
              </a:rPr>
              <a:t>Eigenhandelsreporting</a:t>
            </a:r>
          </a:p>
        </p:txBody>
      </p:sp>
      <p:graphicFrame>
        <p:nvGraphicFramePr>
          <p:cNvPr id="5" name="Tabelle 6"/>
          <p:cNvGraphicFramePr>
            <a:graphicFrameLocks noGrp="1"/>
          </p:cNvGraphicFramePr>
          <p:nvPr>
            <p:extLst>
              <p:ext uri="{D42A27DB-BD31-4B8C-83A1-F6EECF244321}">
                <p14:modId xmlns:p14="http://schemas.microsoft.com/office/powerpoint/2010/main" val="1073965842"/>
              </p:ext>
            </p:extLst>
          </p:nvPr>
        </p:nvGraphicFramePr>
        <p:xfrm>
          <a:off x="650326" y="1412776"/>
          <a:ext cx="7850207" cy="4270404"/>
        </p:xfrm>
        <a:graphic>
          <a:graphicData uri="http://schemas.openxmlformats.org/drawingml/2006/table">
            <a:tbl>
              <a:tblPr bandRow="1">
                <a:tableStyleId>{2D5ABB26-0587-4C30-8999-92F81FD0307C}</a:tableStyleId>
              </a:tblPr>
              <a:tblGrid>
                <a:gridCol w="1297007">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Branche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Direktbanken</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Zeitraum</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01/2011 bis 06/2014</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Projekt-Beschreibung</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Im Rahmen des Eigenhandelsreporting (Bank Treasury) sollte auf gegebener Datengrundlage die Reporting-Plattform konzipiert und anschließend umgesetzt werden. Dazu gehörte die Anforderungsaufnahme bei den Fachbereichen, dem Design der semantischen Universums-Schicht, dem Aufbau des Universums und der Entwicklung von Berichten.</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83628">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Eigene Rolle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Konzeption, Entwicklung, Teilprojektleitung</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Tätigkeiten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Beratung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Anforderungsaufnahme/Business Analyse</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Erstellung von Fach- und DV-Konzepten</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Universums-Design und Entwicklung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Berichts-Konzeption und Entwicklung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Führung des Reporting-Teams</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Technischer Rahmen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en-IN" sz="1100" kern="1200" dirty="0">
                          <a:solidFill>
                            <a:schemeClr val="tx1">
                              <a:lumMod val="75000"/>
                              <a:lumOff val="25000"/>
                            </a:schemeClr>
                          </a:solidFill>
                          <a:latin typeface="Century Gothic" panose="020B0502020202020204" pitchFamily="34" charset="0"/>
                          <a:ea typeface="+mn-ea"/>
                          <a:cs typeface="+mn-cs"/>
                        </a:rPr>
                        <a:t>Oracle Datenbank, SAP BusinessObjects Universe Design Tool (UDT) / Information Design Tool (IDT)/ WebIntelligence (WebI), JIRA</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7" name="Picture 6">
            <a:extLst>
              <a:ext uri="{FF2B5EF4-FFF2-40B4-BE49-F238E27FC236}">
                <a16:creationId xmlns:a16="http://schemas.microsoft.com/office/drawing/2014/main" id="{7EBCB230-9D1D-4BC4-A275-C8AD59ECCE1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1394711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kt 10" hidden="1"/>
          <p:cNvGraphicFramePr>
            <a:graphicFrameLocks noChangeAspect="1"/>
          </p:cNvGraphicFramePr>
          <p:nvPr>
            <p:custDataLst>
              <p:tags r:id="rId1"/>
            </p:custDataLst>
            <p:extLst>
              <p:ext uri="{D42A27DB-BD31-4B8C-83A1-F6EECF244321}">
                <p14:modId xmlns:p14="http://schemas.microsoft.com/office/powerpoint/2010/main" val="251096903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Folie" r:id="rId4" imgW="270" imgH="270" progId="TCLayout.ActiveDocument.1">
                  <p:embed/>
                </p:oleObj>
              </mc:Choice>
              <mc:Fallback>
                <p:oleObj name="think-cell Folie" r:id="rId4" imgW="270" imgH="270" progId="TCLayout.ActiveDocument.1">
                  <p:embed/>
                  <p:pic>
                    <p:nvPicPr>
                      <p:cNvPr id="11" name="Objekt 10"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7" name="Textplatzhalter 16"/>
          <p:cNvSpPr>
            <a:spLocks noGrp="1"/>
          </p:cNvSpPr>
          <p:nvPr>
            <p:ph type="body" sz="quarter" idx="10"/>
          </p:nvPr>
        </p:nvSpPr>
        <p:spPr>
          <a:xfrm>
            <a:off x="539552" y="728663"/>
            <a:ext cx="7845975" cy="252412"/>
          </a:xfrm>
        </p:spPr>
        <p:txBody>
          <a:bodyPr/>
          <a:lstStyle/>
          <a:p>
            <a:r>
              <a:rPr lang="de-DE" sz="2400" dirty="0">
                <a:solidFill>
                  <a:schemeClr val="tx1">
                    <a:lumMod val="75000"/>
                    <a:lumOff val="25000"/>
                  </a:schemeClr>
                </a:solidFill>
                <a:latin typeface="Century Gothic" panose="020B0502020202020204" pitchFamily="34" charset="0"/>
              </a:rPr>
              <a:t>Kompetenzprofil René Goebels</a:t>
            </a:r>
          </a:p>
        </p:txBody>
      </p:sp>
      <p:sp>
        <p:nvSpPr>
          <p:cNvPr id="19" name="Rechteck 18"/>
          <p:cNvSpPr>
            <a:spLocks/>
          </p:cNvSpPr>
          <p:nvPr/>
        </p:nvSpPr>
        <p:spPr>
          <a:xfrm>
            <a:off x="3869267" y="1348265"/>
            <a:ext cx="4826261" cy="2524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rtlCol="0" anchor="t" anchorCtr="0">
            <a:noAutofit/>
          </a:bodyPr>
          <a:lstStyle/>
          <a:p>
            <a:r>
              <a:rPr lang="de-DE" sz="1200" cap="all" dirty="0">
                <a:solidFill>
                  <a:schemeClr val="tx1">
                    <a:lumMod val="75000"/>
                    <a:lumOff val="25000"/>
                  </a:schemeClr>
                </a:solidFill>
                <a:latin typeface="Century Gothic" panose="020B0502020202020204" pitchFamily="34" charset="0"/>
              </a:rPr>
              <a:t>Über mich</a:t>
            </a:r>
          </a:p>
        </p:txBody>
      </p:sp>
      <p:sp>
        <p:nvSpPr>
          <p:cNvPr id="22" name="Textplatzhalter 46"/>
          <p:cNvSpPr txBox="1">
            <a:spLocks/>
          </p:cNvSpPr>
          <p:nvPr/>
        </p:nvSpPr>
        <p:spPr>
          <a:xfrm>
            <a:off x="3869267" y="1655614"/>
            <a:ext cx="5023212" cy="5085754"/>
          </a:xfrm>
          <a:prstGeom prst="rect">
            <a:avLst/>
          </a:prstGeom>
        </p:spPr>
        <p:txBody>
          <a:bodyPr vert="horz" wrap="square" lIns="108000" tIns="36000" rIns="36000" bIns="36000" rtlCol="0">
            <a:noAutofit/>
          </a:bodyPr>
          <a:lstStyle>
            <a:lvl1pPr marL="182563" indent="-182563" algn="l" defTabSz="914400" rtl="0" eaLnBrk="1" latinLnBrk="0" hangingPunct="1">
              <a:lnSpc>
                <a:spcPct val="120000"/>
              </a:lnSpc>
              <a:spcBef>
                <a:spcPts val="400"/>
              </a:spcBef>
              <a:buClr>
                <a:schemeClr val="accent3"/>
              </a:buClr>
              <a:buFont typeface="Century Gothic" panose="020B0502020202020204" pitchFamily="34" charset="0"/>
              <a:buChar char="›"/>
              <a:defRPr sz="1200" kern="1200">
                <a:solidFill>
                  <a:schemeClr val="tx1"/>
                </a:solidFill>
                <a:latin typeface="+mn-lt"/>
                <a:ea typeface="+mn-ea"/>
                <a:cs typeface="+mn-cs"/>
              </a:defRPr>
            </a:lvl1pPr>
            <a:lvl2pPr marL="357188" indent="-174625" algn="l" defTabSz="914400" rtl="0" eaLnBrk="1" latinLnBrk="0" hangingPunct="1">
              <a:lnSpc>
                <a:spcPct val="120000"/>
              </a:lnSpc>
              <a:spcBef>
                <a:spcPts val="400"/>
              </a:spcBef>
              <a:buClr>
                <a:schemeClr val="accent3"/>
              </a:buClr>
              <a:buFont typeface="Century Gothic" panose="020B0502020202020204" pitchFamily="34" charset="0"/>
              <a:buChar char="›"/>
              <a:defRPr sz="1000" kern="1200">
                <a:solidFill>
                  <a:schemeClr val="tx1"/>
                </a:solidFill>
                <a:latin typeface="+mn-lt"/>
                <a:ea typeface="+mn-ea"/>
                <a:cs typeface="+mn-cs"/>
              </a:defRPr>
            </a:lvl2pPr>
            <a:lvl3pPr marL="539750" indent="-182563" algn="l" defTabSz="914400" rtl="0" eaLnBrk="1" latinLnBrk="0" hangingPunct="1">
              <a:lnSpc>
                <a:spcPct val="120000"/>
              </a:lnSpc>
              <a:spcBef>
                <a:spcPts val="400"/>
              </a:spcBef>
              <a:buClr>
                <a:schemeClr val="accent3"/>
              </a:buClr>
              <a:buFont typeface="Century Gothic" panose="020B0502020202020204" pitchFamily="34" charset="0"/>
              <a:buChar char="›"/>
              <a:defRPr sz="800" kern="1200">
                <a:solidFill>
                  <a:schemeClr val="tx1"/>
                </a:solidFill>
                <a:latin typeface="+mn-lt"/>
                <a:ea typeface="+mn-ea"/>
                <a:cs typeface="+mn-cs"/>
              </a:defRPr>
            </a:lvl3pPr>
            <a:lvl4pPr marL="714375" indent="-174625" algn="l" defTabSz="914400" rtl="0" eaLnBrk="1" latinLnBrk="0" hangingPunct="1">
              <a:lnSpc>
                <a:spcPct val="120000"/>
              </a:lnSpc>
              <a:spcBef>
                <a:spcPts val="400"/>
              </a:spcBef>
              <a:buClr>
                <a:schemeClr val="accent3"/>
              </a:buClr>
              <a:buFont typeface="Century Gothic" panose="020B0502020202020204" pitchFamily="34" charset="0"/>
              <a:buChar char="›"/>
              <a:defRPr sz="800" kern="1200">
                <a:solidFill>
                  <a:schemeClr val="tx1"/>
                </a:solidFill>
                <a:latin typeface="+mn-lt"/>
                <a:ea typeface="+mn-ea"/>
                <a:cs typeface="+mn-cs"/>
              </a:defRPr>
            </a:lvl4pPr>
            <a:lvl5pPr marL="898525" indent="-184150" algn="l" defTabSz="914400" rtl="0" eaLnBrk="1" latinLnBrk="0" hangingPunct="1">
              <a:lnSpc>
                <a:spcPct val="120000"/>
              </a:lnSpc>
              <a:spcBef>
                <a:spcPts val="400"/>
              </a:spcBef>
              <a:buClr>
                <a:schemeClr val="accent3"/>
              </a:buClr>
              <a:buFont typeface="Century Gothic" panose="020B0502020202020204" pitchFamily="34" charset="0"/>
              <a:buChar char="›"/>
              <a:defRPr sz="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10000"/>
              </a:lnSpc>
              <a:spcBef>
                <a:spcPts val="0"/>
              </a:spcBef>
              <a:buNone/>
              <a:defRPr/>
            </a:pPr>
            <a:r>
              <a:rPr lang="de-DE" dirty="0">
                <a:latin typeface="Century Gothic" panose="020B0502020202020204" pitchFamily="34" charset="0"/>
              </a:rPr>
              <a:t>2017 habe ich mich selbständig gemacht und als Freiberufler beraten, dann in 2021 als Business Intelligence Experte der ELEVEN BI Gesellschaft für Consulting mbH, die ich 2021 gegründet habe. Insgesamt berate ich mit meiner Zeit bei einem großen BI-Beratungshaus seit über 13 Jahren Business Intelligence Projekte.</a:t>
            </a:r>
          </a:p>
          <a:p>
            <a:pPr marL="0" indent="0">
              <a:lnSpc>
                <a:spcPct val="110000"/>
              </a:lnSpc>
              <a:spcBef>
                <a:spcPts val="0"/>
              </a:spcBef>
              <a:buNone/>
              <a:defRPr/>
            </a:pPr>
            <a:endParaRPr lang="de-DE" dirty="0">
              <a:latin typeface="Century Gothic" panose="020B0502020202020204" pitchFamily="34" charset="0"/>
            </a:endParaRPr>
          </a:p>
          <a:p>
            <a:pPr marL="0" indent="0">
              <a:lnSpc>
                <a:spcPct val="110000"/>
              </a:lnSpc>
              <a:spcBef>
                <a:spcPts val="0"/>
              </a:spcBef>
              <a:buNone/>
              <a:defRPr/>
            </a:pPr>
            <a:r>
              <a:rPr lang="de-DE" dirty="0">
                <a:latin typeface="Century Gothic" panose="020B0502020202020204" pitchFamily="34" charset="0"/>
              </a:rPr>
              <a:t>Meine Schwerpunkte sind die Business Analyse für Reporting-Lösungen, deren Konzeption und Entwicklung, technisch insbesondere mit Tableau und der SAP BusinessObjects BI Platform. Diese werden durch die Kenntnisse in Microsoft Power BI ergänzt.</a:t>
            </a:r>
          </a:p>
          <a:p>
            <a:pPr marL="0" indent="0">
              <a:lnSpc>
                <a:spcPct val="110000"/>
              </a:lnSpc>
              <a:spcBef>
                <a:spcPts val="0"/>
              </a:spcBef>
              <a:buNone/>
              <a:defRPr/>
            </a:pPr>
            <a:endParaRPr lang="de-DE" dirty="0">
              <a:latin typeface="Century Gothic" panose="020B0502020202020204" pitchFamily="34" charset="0"/>
            </a:endParaRPr>
          </a:p>
          <a:p>
            <a:pPr marL="0" indent="0">
              <a:lnSpc>
                <a:spcPct val="110000"/>
              </a:lnSpc>
              <a:spcBef>
                <a:spcPts val="0"/>
              </a:spcBef>
              <a:buNone/>
              <a:defRPr/>
            </a:pPr>
            <a:r>
              <a:rPr lang="de-DE" dirty="0">
                <a:latin typeface="Century Gothic" panose="020B0502020202020204" pitchFamily="34" charset="0"/>
              </a:rPr>
              <a:t>Des Weiteren gehören die Architektur von BI-Systemen, Data-Warehouses und Data-</a:t>
            </a:r>
            <a:r>
              <a:rPr lang="de-DE" dirty="0" err="1">
                <a:latin typeface="Century Gothic" panose="020B0502020202020204" pitchFamily="34" charset="0"/>
              </a:rPr>
              <a:t>Marts</a:t>
            </a:r>
            <a:r>
              <a:rPr lang="de-DE" dirty="0">
                <a:latin typeface="Century Gothic" panose="020B0502020202020204" pitchFamily="34" charset="0"/>
              </a:rPr>
              <a:t> und die Datenbewirtschaftung mittels ETL, technisch mit Alteryx  und SAP DataServices, zu meinem Portfolio.</a:t>
            </a:r>
          </a:p>
          <a:p>
            <a:pPr marL="0" indent="0">
              <a:lnSpc>
                <a:spcPct val="110000"/>
              </a:lnSpc>
              <a:spcBef>
                <a:spcPts val="0"/>
              </a:spcBef>
              <a:buNone/>
              <a:defRPr/>
            </a:pPr>
            <a:endParaRPr lang="de-DE" dirty="0">
              <a:latin typeface="Century Gothic" panose="020B0502020202020204" pitchFamily="34" charset="0"/>
            </a:endParaRPr>
          </a:p>
          <a:p>
            <a:pPr marL="0" indent="0">
              <a:lnSpc>
                <a:spcPct val="110000"/>
              </a:lnSpc>
              <a:spcBef>
                <a:spcPts val="0"/>
              </a:spcBef>
              <a:buNone/>
              <a:defRPr/>
            </a:pPr>
            <a:r>
              <a:rPr lang="de-DE" dirty="0">
                <a:latin typeface="Century Gothic" panose="020B0502020202020204" pitchFamily="34" charset="0"/>
              </a:rPr>
              <a:t>Durch die Leitung einer internen Reporting Taskforce und Teilnahme an Fortbildung im BI-Bereich halte ich mich auf dem aktuellen Stand.</a:t>
            </a:r>
          </a:p>
          <a:p>
            <a:pPr marL="0" indent="0">
              <a:lnSpc>
                <a:spcPct val="110000"/>
              </a:lnSpc>
              <a:spcBef>
                <a:spcPts val="0"/>
              </a:spcBef>
              <a:buNone/>
              <a:defRPr/>
            </a:pPr>
            <a:endParaRPr lang="de-DE" dirty="0">
              <a:latin typeface="Century Gothic" panose="020B0502020202020204" pitchFamily="34" charset="0"/>
            </a:endParaRPr>
          </a:p>
          <a:p>
            <a:pPr marL="0" indent="0">
              <a:lnSpc>
                <a:spcPct val="110000"/>
              </a:lnSpc>
              <a:spcBef>
                <a:spcPts val="0"/>
              </a:spcBef>
              <a:buNone/>
              <a:defRPr/>
            </a:pPr>
            <a:r>
              <a:rPr lang="de-DE" dirty="0">
                <a:latin typeface="Century Gothic" panose="020B0502020202020204" pitchFamily="34" charset="0"/>
              </a:rPr>
              <a:t>Meine Erfahrung im Projektmanagement und in der agilen Arbeitsweise mit Scrum sind für die Projekte ebenso wichtig wie notwendig.</a:t>
            </a:r>
          </a:p>
        </p:txBody>
      </p:sp>
      <p:sp>
        <p:nvSpPr>
          <p:cNvPr id="28" name="Rechteck 27"/>
          <p:cNvSpPr>
            <a:spLocks/>
          </p:cNvSpPr>
          <p:nvPr/>
        </p:nvSpPr>
        <p:spPr>
          <a:xfrm>
            <a:off x="647698" y="3032767"/>
            <a:ext cx="3047273" cy="219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36000" rIns="36000" bIns="36000" rtlCol="0" anchor="t" anchorCtr="0">
            <a:noAutofit/>
          </a:bodyPr>
          <a:lstStyle/>
          <a:p>
            <a:r>
              <a:rPr lang="de-DE" sz="1200" cap="all" dirty="0">
                <a:solidFill>
                  <a:schemeClr val="tx1">
                    <a:lumMod val="75000"/>
                    <a:lumOff val="25000"/>
                  </a:schemeClr>
                </a:solidFill>
                <a:latin typeface="Century Gothic" panose="020B0502020202020204" pitchFamily="34" charset="0"/>
              </a:rPr>
              <a:t>BERUFLICHER WERDEGANG</a:t>
            </a:r>
          </a:p>
        </p:txBody>
      </p:sp>
      <p:sp>
        <p:nvSpPr>
          <p:cNvPr id="29" name="Textplatzhalter 46"/>
          <p:cNvSpPr txBox="1">
            <a:spLocks/>
          </p:cNvSpPr>
          <p:nvPr/>
        </p:nvSpPr>
        <p:spPr>
          <a:xfrm>
            <a:off x="650326" y="3340169"/>
            <a:ext cx="3044641" cy="2465095"/>
          </a:xfrm>
          <a:prstGeom prst="rect">
            <a:avLst/>
          </a:prstGeom>
        </p:spPr>
        <p:txBody>
          <a:bodyPr vert="horz" wrap="square" lIns="108000" tIns="36000" rIns="36000" bIns="36000" rtlCol="0">
            <a:noAutofit/>
          </a:bodyPr>
          <a:lstStyle>
            <a:lvl1pPr marL="182563" indent="-182563" algn="l" defTabSz="914400" rtl="0" eaLnBrk="1" latinLnBrk="0" hangingPunct="1">
              <a:lnSpc>
                <a:spcPct val="120000"/>
              </a:lnSpc>
              <a:spcBef>
                <a:spcPts val="400"/>
              </a:spcBef>
              <a:buClr>
                <a:schemeClr val="accent3"/>
              </a:buClr>
              <a:buFont typeface="Century Gothic" panose="020B0502020202020204" pitchFamily="34" charset="0"/>
              <a:buChar char="›"/>
              <a:defRPr sz="1200" kern="1200">
                <a:solidFill>
                  <a:schemeClr val="tx1"/>
                </a:solidFill>
                <a:latin typeface="+mn-lt"/>
                <a:ea typeface="+mn-ea"/>
                <a:cs typeface="+mn-cs"/>
              </a:defRPr>
            </a:lvl1pPr>
            <a:lvl2pPr marL="357188" indent="-174625" algn="l" defTabSz="914400" rtl="0" eaLnBrk="1" latinLnBrk="0" hangingPunct="1">
              <a:lnSpc>
                <a:spcPct val="120000"/>
              </a:lnSpc>
              <a:spcBef>
                <a:spcPts val="400"/>
              </a:spcBef>
              <a:buClr>
                <a:schemeClr val="accent3"/>
              </a:buClr>
              <a:buFont typeface="Century Gothic" panose="020B0502020202020204" pitchFamily="34" charset="0"/>
              <a:buChar char="›"/>
              <a:defRPr sz="1000" kern="1200">
                <a:solidFill>
                  <a:schemeClr val="tx1"/>
                </a:solidFill>
                <a:latin typeface="+mn-lt"/>
                <a:ea typeface="+mn-ea"/>
                <a:cs typeface="+mn-cs"/>
              </a:defRPr>
            </a:lvl2pPr>
            <a:lvl3pPr marL="539750" indent="-182563" algn="l" defTabSz="914400" rtl="0" eaLnBrk="1" latinLnBrk="0" hangingPunct="1">
              <a:lnSpc>
                <a:spcPct val="120000"/>
              </a:lnSpc>
              <a:spcBef>
                <a:spcPts val="400"/>
              </a:spcBef>
              <a:buClr>
                <a:schemeClr val="accent3"/>
              </a:buClr>
              <a:buFont typeface="Century Gothic" panose="020B0502020202020204" pitchFamily="34" charset="0"/>
              <a:buChar char="›"/>
              <a:defRPr sz="800" kern="1200">
                <a:solidFill>
                  <a:schemeClr val="tx1"/>
                </a:solidFill>
                <a:latin typeface="+mn-lt"/>
                <a:ea typeface="+mn-ea"/>
                <a:cs typeface="+mn-cs"/>
              </a:defRPr>
            </a:lvl3pPr>
            <a:lvl4pPr marL="714375" indent="-174625" algn="l" defTabSz="914400" rtl="0" eaLnBrk="1" latinLnBrk="0" hangingPunct="1">
              <a:lnSpc>
                <a:spcPct val="120000"/>
              </a:lnSpc>
              <a:spcBef>
                <a:spcPts val="400"/>
              </a:spcBef>
              <a:buClr>
                <a:schemeClr val="accent3"/>
              </a:buClr>
              <a:buFont typeface="Century Gothic" panose="020B0502020202020204" pitchFamily="34" charset="0"/>
              <a:buChar char="›"/>
              <a:defRPr sz="800" kern="1200">
                <a:solidFill>
                  <a:schemeClr val="tx1"/>
                </a:solidFill>
                <a:latin typeface="+mn-lt"/>
                <a:ea typeface="+mn-ea"/>
                <a:cs typeface="+mn-cs"/>
              </a:defRPr>
            </a:lvl4pPr>
            <a:lvl5pPr marL="898525" indent="-184150" algn="l" defTabSz="914400" rtl="0" eaLnBrk="1" latinLnBrk="0" hangingPunct="1">
              <a:lnSpc>
                <a:spcPct val="120000"/>
              </a:lnSpc>
              <a:spcBef>
                <a:spcPts val="400"/>
              </a:spcBef>
              <a:buClr>
                <a:schemeClr val="accent3"/>
              </a:buClr>
              <a:buFont typeface="Century Gothic" panose="020B0502020202020204" pitchFamily="34" charset="0"/>
              <a:buChar char="›"/>
              <a:defRPr sz="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de-DE" sz="1300" dirty="0">
                <a:solidFill>
                  <a:schemeClr val="bg1">
                    <a:lumMod val="50000"/>
                  </a:schemeClr>
                </a:solidFill>
                <a:latin typeface="Century Gothic" panose="020B0502020202020204" pitchFamily="34" charset="0"/>
              </a:rPr>
              <a:t>Seit 2021: </a:t>
            </a:r>
            <a:r>
              <a:rPr lang="en-IN" sz="1300" dirty="0">
                <a:latin typeface="Century Gothic" panose="020B0502020202020204" pitchFamily="34" charset="0"/>
              </a:rPr>
              <a:t>Business Intelligence </a:t>
            </a:r>
            <a:r>
              <a:rPr lang="en-IN" sz="1300" dirty="0" err="1">
                <a:latin typeface="Century Gothic" panose="020B0502020202020204" pitchFamily="34" charset="0"/>
              </a:rPr>
              <a:t>Experte</a:t>
            </a:r>
            <a:r>
              <a:rPr lang="en-IN" sz="1300" dirty="0">
                <a:latin typeface="Century Gothic" panose="020B0502020202020204" pitchFamily="34" charset="0"/>
              </a:rPr>
              <a:t> und </a:t>
            </a:r>
            <a:r>
              <a:rPr lang="en-IN" sz="1300" dirty="0" err="1">
                <a:latin typeface="Century Gothic" panose="020B0502020202020204" pitchFamily="34" charset="0"/>
              </a:rPr>
              <a:t>Geschäftsführer</a:t>
            </a:r>
            <a:r>
              <a:rPr lang="en-IN" sz="1300" dirty="0">
                <a:latin typeface="Century Gothic" panose="020B0502020202020204" pitchFamily="34" charset="0"/>
              </a:rPr>
              <a:t>, ELEVEN BI Gesellschaft für Consulting </a:t>
            </a:r>
            <a:r>
              <a:rPr lang="en-IN" sz="1300" dirty="0" err="1">
                <a:latin typeface="Century Gothic" panose="020B0502020202020204" pitchFamily="34" charset="0"/>
              </a:rPr>
              <a:t>mbH</a:t>
            </a:r>
            <a:endParaRPr lang="de-DE" sz="1300" dirty="0">
              <a:solidFill>
                <a:schemeClr val="bg1">
                  <a:lumMod val="50000"/>
                </a:schemeClr>
              </a:solidFill>
              <a:latin typeface="Century Gothic" panose="020B0502020202020204" pitchFamily="34" charset="0"/>
            </a:endParaRPr>
          </a:p>
          <a:p>
            <a:pPr marL="0" indent="0">
              <a:buNone/>
            </a:pPr>
            <a:r>
              <a:rPr lang="de-DE" sz="1300" dirty="0">
                <a:solidFill>
                  <a:schemeClr val="bg1">
                    <a:lumMod val="50000"/>
                  </a:schemeClr>
                </a:solidFill>
                <a:latin typeface="Century Gothic" panose="020B0502020202020204" pitchFamily="34" charset="0"/>
              </a:rPr>
              <a:t>2017 – 2021</a:t>
            </a:r>
            <a:r>
              <a:rPr lang="de-DE" sz="1300" dirty="0">
                <a:solidFill>
                  <a:srgbClr val="009696"/>
                </a:solidFill>
                <a:latin typeface="Century Gothic" panose="020B0502020202020204" pitchFamily="34" charset="0"/>
              </a:rPr>
              <a:t>: </a:t>
            </a:r>
            <a:r>
              <a:rPr lang="en-IN" sz="1300" dirty="0">
                <a:latin typeface="Century Gothic" panose="020B0502020202020204" pitchFamily="34" charset="0"/>
              </a:rPr>
              <a:t>Beratender Freiberufler </a:t>
            </a:r>
          </a:p>
          <a:p>
            <a:pPr marL="0" indent="0">
              <a:lnSpc>
                <a:spcPct val="100000"/>
              </a:lnSpc>
              <a:buNone/>
            </a:pPr>
            <a:r>
              <a:rPr lang="de-DE" sz="1300" dirty="0">
                <a:solidFill>
                  <a:schemeClr val="bg1">
                    <a:lumMod val="50000"/>
                  </a:schemeClr>
                </a:solidFill>
                <a:latin typeface="Century Gothic" panose="020B0502020202020204" pitchFamily="34" charset="0"/>
              </a:rPr>
              <a:t>2008 – 2017 </a:t>
            </a:r>
            <a:r>
              <a:rPr lang="en-IN" sz="1300" dirty="0">
                <a:latin typeface="Century Gothic" panose="020B0502020202020204" pitchFamily="34" charset="0"/>
              </a:rPr>
              <a:t>Lead Consultant,</a:t>
            </a:r>
          </a:p>
          <a:p>
            <a:pPr marL="0" indent="0">
              <a:lnSpc>
                <a:spcPct val="100000"/>
              </a:lnSpc>
              <a:buNone/>
            </a:pPr>
            <a:r>
              <a:rPr lang="en-IN" sz="1300" dirty="0">
                <a:latin typeface="Century Gothic" panose="020B0502020202020204" pitchFamily="34" charset="0"/>
              </a:rPr>
              <a:t>INFOMOTION GmbH</a:t>
            </a:r>
            <a:br>
              <a:rPr lang="en-IN" sz="1300" dirty="0">
                <a:latin typeface="Century Gothic" panose="020B0502020202020204" pitchFamily="34" charset="0"/>
              </a:rPr>
            </a:br>
            <a:br>
              <a:rPr lang="en-IN" sz="1300" dirty="0">
                <a:latin typeface="Century Gothic" panose="020B0502020202020204" pitchFamily="34" charset="0"/>
              </a:rPr>
            </a:br>
            <a:r>
              <a:rPr lang="de-DE" sz="1300" dirty="0">
                <a:solidFill>
                  <a:schemeClr val="bg1">
                    <a:lumMod val="50000"/>
                  </a:schemeClr>
                </a:solidFill>
                <a:latin typeface="Century Gothic" panose="020B0502020202020204" pitchFamily="34" charset="0"/>
              </a:rPr>
              <a:t>2008</a:t>
            </a:r>
            <a:r>
              <a:rPr lang="de-DE" sz="1300" dirty="0">
                <a:solidFill>
                  <a:srgbClr val="009696"/>
                </a:solidFill>
                <a:latin typeface="Century Gothic" panose="020B0502020202020204" pitchFamily="34" charset="0"/>
              </a:rPr>
              <a:t> </a:t>
            </a:r>
            <a:r>
              <a:rPr lang="en-IN" sz="1300" dirty="0" err="1">
                <a:latin typeface="Century Gothic" panose="020B0502020202020204" pitchFamily="34" charset="0"/>
              </a:rPr>
              <a:t>Abschluss</a:t>
            </a:r>
            <a:r>
              <a:rPr lang="en-IN" sz="1300" dirty="0">
                <a:latin typeface="Century Gothic" panose="020B0502020202020204" pitchFamily="34" charset="0"/>
              </a:rPr>
              <a:t> </a:t>
            </a:r>
            <a:r>
              <a:rPr lang="en-IN" sz="1300" dirty="0" err="1">
                <a:latin typeface="Century Gothic" panose="020B0502020202020204" pitchFamily="34" charset="0"/>
              </a:rPr>
              <a:t>Diplom</a:t>
            </a:r>
            <a:r>
              <a:rPr lang="en-IN" sz="1300" dirty="0">
                <a:latin typeface="Century Gothic" panose="020B0502020202020204" pitchFamily="34" charset="0"/>
              </a:rPr>
              <a:t> in </a:t>
            </a:r>
            <a:r>
              <a:rPr lang="en-IN" sz="1300" dirty="0" err="1">
                <a:latin typeface="Century Gothic" panose="020B0502020202020204" pitchFamily="34" charset="0"/>
              </a:rPr>
              <a:t>Informatik</a:t>
            </a:r>
            <a:r>
              <a:rPr lang="en-IN" sz="1300" dirty="0">
                <a:latin typeface="Century Gothic" panose="020B0502020202020204" pitchFamily="34" charset="0"/>
              </a:rPr>
              <a:t> (TU Dortmund), </a:t>
            </a:r>
            <a:br>
              <a:rPr lang="en-IN" sz="1300" dirty="0">
                <a:latin typeface="Century Gothic" panose="020B0502020202020204" pitchFamily="34" charset="0"/>
              </a:rPr>
            </a:br>
            <a:r>
              <a:rPr lang="en-IN" sz="1300" dirty="0" err="1">
                <a:latin typeface="Century Gothic" panose="020B0502020202020204" pitchFamily="34" charset="0"/>
              </a:rPr>
              <a:t>Schwerpunkt</a:t>
            </a:r>
            <a:r>
              <a:rPr lang="en-IN" sz="1300" dirty="0">
                <a:latin typeface="Century Gothic" panose="020B0502020202020204" pitchFamily="34" charset="0"/>
              </a:rPr>
              <a:t> </a:t>
            </a:r>
            <a:r>
              <a:rPr lang="en-IN" sz="1300" dirty="0" err="1">
                <a:latin typeface="Century Gothic" panose="020B0502020202020204" pitchFamily="34" charset="0"/>
              </a:rPr>
              <a:t>Intelligente</a:t>
            </a:r>
            <a:r>
              <a:rPr lang="en-IN" sz="1300" dirty="0">
                <a:latin typeface="Century Gothic" panose="020B0502020202020204" pitchFamily="34" charset="0"/>
              </a:rPr>
              <a:t> </a:t>
            </a:r>
            <a:r>
              <a:rPr lang="en-IN" sz="1300" dirty="0" err="1">
                <a:latin typeface="Century Gothic" panose="020B0502020202020204" pitchFamily="34" charset="0"/>
              </a:rPr>
              <a:t>Systeme</a:t>
            </a:r>
            <a:r>
              <a:rPr lang="en-IN" sz="1300" dirty="0">
                <a:latin typeface="Century Gothic" panose="020B0502020202020204" pitchFamily="34" charset="0"/>
              </a:rPr>
              <a:t>, </a:t>
            </a:r>
            <a:r>
              <a:rPr lang="en-IN" sz="1300" dirty="0" err="1">
                <a:latin typeface="Century Gothic" panose="020B0502020202020204" pitchFamily="34" charset="0"/>
              </a:rPr>
              <a:t>Betriebswirtschaftslehre</a:t>
            </a:r>
            <a:r>
              <a:rPr lang="en-IN" sz="1300" dirty="0">
                <a:latin typeface="Century Gothic" panose="020B0502020202020204" pitchFamily="34" charset="0"/>
              </a:rPr>
              <a:t>, </a:t>
            </a:r>
            <a:r>
              <a:rPr lang="en-IN" sz="1300" dirty="0" err="1">
                <a:latin typeface="Century Gothic" panose="020B0502020202020204" pitchFamily="34" charset="0"/>
              </a:rPr>
              <a:t>Schwerpunkt</a:t>
            </a:r>
            <a:r>
              <a:rPr lang="en-IN" sz="1300" dirty="0">
                <a:latin typeface="Century Gothic" panose="020B0502020202020204" pitchFamily="34" charset="0"/>
              </a:rPr>
              <a:t> </a:t>
            </a:r>
            <a:r>
              <a:rPr lang="en-IN" sz="1300" dirty="0" err="1">
                <a:latin typeface="Century Gothic" panose="020B0502020202020204" pitchFamily="34" charset="0"/>
              </a:rPr>
              <a:t>Wirtschaftsinformatik</a:t>
            </a:r>
            <a:r>
              <a:rPr lang="en-IN" sz="1300" dirty="0">
                <a:latin typeface="Century Gothic" panose="020B0502020202020204" pitchFamily="34" charset="0"/>
              </a:rPr>
              <a:t> </a:t>
            </a:r>
          </a:p>
          <a:p>
            <a:pPr marL="0" indent="0">
              <a:buNone/>
            </a:pPr>
            <a:endParaRPr lang="en-IN" sz="1300" dirty="0">
              <a:latin typeface="Century Gothic" panose="020B0502020202020204" pitchFamily="34" charset="0"/>
            </a:endParaRPr>
          </a:p>
        </p:txBody>
      </p:sp>
      <p:cxnSp>
        <p:nvCxnSpPr>
          <p:cNvPr id="3" name="Gerader Verbinder 2"/>
          <p:cNvCxnSpPr>
            <a:cxnSpLocks/>
          </p:cNvCxnSpPr>
          <p:nvPr/>
        </p:nvCxnSpPr>
        <p:spPr>
          <a:xfrm flipH="1">
            <a:off x="647698" y="3032818"/>
            <a:ext cx="2" cy="342051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Gerader Verbinder 15"/>
          <p:cNvCxnSpPr>
            <a:cxnSpLocks/>
          </p:cNvCxnSpPr>
          <p:nvPr/>
        </p:nvCxnSpPr>
        <p:spPr>
          <a:xfrm>
            <a:off x="3869267" y="1348265"/>
            <a:ext cx="0" cy="5177079"/>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4" name="Rechteck 13"/>
          <p:cNvSpPr>
            <a:spLocks/>
          </p:cNvSpPr>
          <p:nvPr/>
        </p:nvSpPr>
        <p:spPr>
          <a:xfrm>
            <a:off x="1619672" y="1348265"/>
            <a:ext cx="2062369" cy="1332000"/>
          </a:xfrm>
          <a:prstGeom prst="rect">
            <a:avLst/>
          </a:prstGeom>
          <a:solidFill>
            <a:schemeClr val="bg1">
              <a:lumMod val="95000"/>
            </a:schemeClr>
          </a:solidFill>
          <a:ln w="19050" cmpd="sng">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lstStyle/>
          <a:p>
            <a:pPr>
              <a:lnSpc>
                <a:spcPct val="120000"/>
              </a:lnSpc>
              <a:spcBef>
                <a:spcPts val="400"/>
              </a:spcBef>
            </a:pPr>
            <a:r>
              <a:rPr lang="de-DE" sz="1200" b="1" cap="all" dirty="0">
                <a:solidFill>
                  <a:schemeClr val="tx1">
                    <a:lumMod val="75000"/>
                    <a:lumOff val="25000"/>
                  </a:schemeClr>
                </a:solidFill>
                <a:latin typeface="Century Gothic" panose="020B0502020202020204" pitchFamily="34" charset="0"/>
              </a:rPr>
              <a:t>René Goebels</a:t>
            </a:r>
            <a:br>
              <a:rPr lang="de-DE" sz="1200" b="1" cap="all" dirty="0">
                <a:solidFill>
                  <a:srgbClr val="FF0000"/>
                </a:solidFill>
                <a:latin typeface="Century Gothic" panose="020B0502020202020204" pitchFamily="34" charset="0"/>
              </a:rPr>
            </a:br>
            <a:r>
              <a:rPr lang="de-DE" sz="1100" dirty="0">
                <a:solidFill>
                  <a:srgbClr val="555555"/>
                </a:solidFill>
                <a:latin typeface="Century Gothic" panose="020B0502020202020204" pitchFamily="34" charset="0"/>
              </a:rPr>
              <a:t>Diplom-Informatiker</a:t>
            </a:r>
            <a:br>
              <a:rPr lang="de-DE" sz="1100" dirty="0">
                <a:solidFill>
                  <a:srgbClr val="555555"/>
                </a:solidFill>
                <a:latin typeface="Century Gothic" panose="020B0502020202020204" pitchFamily="34" charset="0"/>
              </a:rPr>
            </a:br>
            <a:r>
              <a:rPr lang="de-DE" sz="1100" dirty="0">
                <a:solidFill>
                  <a:srgbClr val="555555"/>
                </a:solidFill>
                <a:latin typeface="Century Gothic" panose="020B0502020202020204" pitchFamily="34" charset="0"/>
              </a:rPr>
              <a:t>Business Intelligence Experte</a:t>
            </a:r>
            <a:br>
              <a:rPr lang="de-DE" sz="1100" dirty="0">
                <a:solidFill>
                  <a:srgbClr val="555555"/>
                </a:solidFill>
                <a:latin typeface="Century Gothic" panose="020B0502020202020204" pitchFamily="34" charset="0"/>
              </a:rPr>
            </a:br>
            <a:r>
              <a:rPr lang="de-DE" sz="1100" dirty="0">
                <a:solidFill>
                  <a:srgbClr val="555555"/>
                </a:solidFill>
                <a:latin typeface="Century Gothic" panose="020B0502020202020204" pitchFamily="34" charset="0"/>
              </a:rPr>
              <a:t>rene.goebels@ELEVENBI.de</a:t>
            </a:r>
            <a:br>
              <a:rPr lang="de-DE" sz="1100" dirty="0">
                <a:solidFill>
                  <a:srgbClr val="555555"/>
                </a:solidFill>
                <a:latin typeface="Century Gothic" panose="020B0502020202020204" pitchFamily="34" charset="0"/>
              </a:rPr>
            </a:br>
            <a:r>
              <a:rPr lang="de-DE" sz="1100" dirty="0">
                <a:solidFill>
                  <a:srgbClr val="555555"/>
                </a:solidFill>
                <a:latin typeface="Century Gothic" panose="020B0502020202020204" pitchFamily="34" charset="0"/>
              </a:rPr>
              <a:t>www.ELEVENBI.de</a:t>
            </a:r>
            <a:br>
              <a:rPr lang="de-DE" sz="1100" dirty="0">
                <a:solidFill>
                  <a:srgbClr val="555555"/>
                </a:solidFill>
                <a:latin typeface="Century Gothic" panose="020B0502020202020204" pitchFamily="34" charset="0"/>
              </a:rPr>
            </a:br>
            <a:r>
              <a:rPr lang="de-DE" sz="1100" dirty="0">
                <a:solidFill>
                  <a:srgbClr val="555555"/>
                </a:solidFill>
                <a:latin typeface="Century Gothic" panose="020B0502020202020204" pitchFamily="34" charset="0"/>
              </a:rPr>
              <a:t>+49 (0) 177 858 79 23</a:t>
            </a:r>
          </a:p>
        </p:txBody>
      </p:sp>
      <p:pic>
        <p:nvPicPr>
          <p:cNvPr id="5" name="Grafik 4">
            <a:extLst>
              <a:ext uri="{FF2B5EF4-FFF2-40B4-BE49-F238E27FC236}">
                <a16:creationId xmlns:a16="http://schemas.microsoft.com/office/drawing/2014/main" id="{16976FD2-642D-40B5-9A1F-2EE671B8803E}"/>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40163" t="15867" r="30533" b="29486"/>
          <a:stretch/>
        </p:blipFill>
        <p:spPr>
          <a:xfrm>
            <a:off x="611560" y="1348264"/>
            <a:ext cx="1071387" cy="1332000"/>
          </a:xfrm>
          <a:prstGeom prst="rect">
            <a:avLst/>
          </a:prstGeom>
        </p:spPr>
      </p:pic>
      <p:pic>
        <p:nvPicPr>
          <p:cNvPr id="21" name="Picture 20">
            <a:extLst>
              <a:ext uri="{FF2B5EF4-FFF2-40B4-BE49-F238E27FC236}">
                <a16:creationId xmlns:a16="http://schemas.microsoft.com/office/drawing/2014/main" id="{ED88622D-CE19-4AAB-B772-D935EF833BC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755180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rPr>
              <a:t>Migration Reporting Plattform (BusinessObjects)</a:t>
            </a:r>
            <a:endParaRPr lang="de-DE" sz="2400" dirty="0">
              <a:solidFill>
                <a:schemeClr val="tx1">
                  <a:lumMod val="75000"/>
                  <a:lumOff val="25000"/>
                </a:schemeClr>
              </a:solidFill>
              <a:latin typeface="Century Gothic" panose="020B0502020202020204" pitchFamily="34" charset="0"/>
              <a:ea typeface="+mn-ea"/>
              <a:cs typeface="+mn-cs"/>
            </a:endParaRPr>
          </a:p>
        </p:txBody>
      </p:sp>
      <p:graphicFrame>
        <p:nvGraphicFramePr>
          <p:cNvPr id="5" name="Tabelle 6"/>
          <p:cNvGraphicFramePr>
            <a:graphicFrameLocks noGrp="1"/>
          </p:cNvGraphicFramePr>
          <p:nvPr>
            <p:extLst>
              <p:ext uri="{D42A27DB-BD31-4B8C-83A1-F6EECF244321}">
                <p14:modId xmlns:p14="http://schemas.microsoft.com/office/powerpoint/2010/main" val="2586844104"/>
              </p:ext>
            </p:extLst>
          </p:nvPr>
        </p:nvGraphicFramePr>
        <p:xfrm>
          <a:off x="650326" y="1412776"/>
          <a:ext cx="7850207" cy="4270404"/>
        </p:xfrm>
        <a:graphic>
          <a:graphicData uri="http://schemas.openxmlformats.org/drawingml/2006/table">
            <a:tbl>
              <a:tblPr bandRow="1">
                <a:tableStyleId>{2D5ABB26-0587-4C30-8999-92F81FD0307C}</a:tableStyleId>
              </a:tblPr>
              <a:tblGrid>
                <a:gridCol w="1297007">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Branche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Einzelhandel, Drogerie</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Zeitraum</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05/2010 bis 12/2010</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Projekt-Beschreibung</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Die Reporting Plattform für die Fachbereiche Vertrieb, Einkauf, Marketing, Controlling und HR wird von SAP BusinessObjects XI R2 auf Plattform SAP BusinessObjects 3.1 migriert. DesktopIntelligence-Berichte werden migriert, getestet und angepasst. Konsolidierte Berichte werden abgelöst und in neue Berichte zusammengelegt und in WebIntelligence umgesetzt. Das Benutzerberechtigungskonzept wird erweitert und umgesetzt.  </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83628">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Eigene Rolle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Konzeption und Entwicklung, Business Analyst, Tester, Teilprojektleitung</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Tätigkeiten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Beratung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BI-Plattform-Migration</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Testing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Konzeption und Entwicklung des Reporting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Konzeption Entwicklung Benutzerberechtigungskonzept (BBK)</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Technischer Rahmen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en-IN" sz="1100" kern="1200" dirty="0">
                          <a:solidFill>
                            <a:schemeClr val="tx1">
                              <a:lumMod val="75000"/>
                              <a:lumOff val="25000"/>
                            </a:schemeClr>
                          </a:solidFill>
                          <a:latin typeface="Century Gothic" panose="020B0502020202020204" pitchFamily="34" charset="0"/>
                          <a:ea typeface="+mn-ea"/>
                          <a:cs typeface="+mn-cs"/>
                        </a:rPr>
                        <a:t>MSSQL Datenbank, SAP BusinessObjects WebIntelligence (WebI) / DesktopIntelligence, Universe Design Tool (UDT)</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7" name="Picture 6">
            <a:extLst>
              <a:ext uri="{FF2B5EF4-FFF2-40B4-BE49-F238E27FC236}">
                <a16:creationId xmlns:a16="http://schemas.microsoft.com/office/drawing/2014/main" id="{457A9ADD-F631-4E0C-A187-973F15CCCD2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1109294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rPr>
              <a:t>Migration BusinessObjects-Plattform</a:t>
            </a:r>
            <a:endParaRPr lang="de-DE" sz="2400" dirty="0">
              <a:solidFill>
                <a:schemeClr val="tx1">
                  <a:lumMod val="75000"/>
                  <a:lumOff val="25000"/>
                </a:schemeClr>
              </a:solidFill>
              <a:latin typeface="Century Gothic" panose="020B0502020202020204" pitchFamily="34" charset="0"/>
              <a:ea typeface="+mn-ea"/>
              <a:cs typeface="+mn-cs"/>
            </a:endParaRPr>
          </a:p>
        </p:txBody>
      </p:sp>
      <p:graphicFrame>
        <p:nvGraphicFramePr>
          <p:cNvPr id="5" name="Tabelle 6"/>
          <p:cNvGraphicFramePr>
            <a:graphicFrameLocks noGrp="1"/>
          </p:cNvGraphicFramePr>
          <p:nvPr>
            <p:extLst>
              <p:ext uri="{D42A27DB-BD31-4B8C-83A1-F6EECF244321}">
                <p14:modId xmlns:p14="http://schemas.microsoft.com/office/powerpoint/2010/main" val="191083834"/>
              </p:ext>
            </p:extLst>
          </p:nvPr>
        </p:nvGraphicFramePr>
        <p:xfrm>
          <a:off x="650326" y="1412776"/>
          <a:ext cx="7850207" cy="4270404"/>
        </p:xfrm>
        <a:graphic>
          <a:graphicData uri="http://schemas.openxmlformats.org/drawingml/2006/table">
            <a:tbl>
              <a:tblPr bandRow="1">
                <a:tableStyleId>{2D5ABB26-0587-4C30-8999-92F81FD0307C}</a:tableStyleId>
              </a:tblPr>
              <a:tblGrid>
                <a:gridCol w="1297007">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Branche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Banken</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Zeitraum</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02/2010 bis 07/2010</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Projekt-Beschreibung</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Die interne Controlling Plattform auf Basis von BusinessObjects wird von SAP BusinessObjects XI R2 auf Plattform SAP BusinessObjects 3.1 migriert. DesktopIntelligence-Berichte werden konsolidiert, getestet und angepasst, die neuen Berichte werden in WebIntelligence umgesetzt. Durch die neuen Berechtigungsstrukturen wird das Benutzerberechtigungskonzept optimiert und implementiert.  </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83628">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Eigene Rolle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Konzeption und Entwicklung, Business Analyst, Tester, Teilprojektleitung</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Tätigkeiten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Beratung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BI-Plattform-Migration</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Testing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Konzeption und Entwicklung des Reporting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Konzeption Entwicklung Benutzerberechtigungskonzept (BBK)</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Technischer Rahmen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en-IN" sz="1100" kern="1200" dirty="0">
                          <a:solidFill>
                            <a:schemeClr val="tx1">
                              <a:lumMod val="75000"/>
                              <a:lumOff val="25000"/>
                            </a:schemeClr>
                          </a:solidFill>
                          <a:latin typeface="Century Gothic" panose="020B0502020202020204" pitchFamily="34" charset="0"/>
                          <a:ea typeface="+mn-ea"/>
                          <a:cs typeface="+mn-cs"/>
                        </a:rPr>
                        <a:t>IBM DB2 Datenbank, SAP BusinessObjects WebIntelligence (WebI) / DesktopIntelligence, Universe Design Tool (UDT)</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7" name="Picture 6">
            <a:extLst>
              <a:ext uri="{FF2B5EF4-FFF2-40B4-BE49-F238E27FC236}">
                <a16:creationId xmlns:a16="http://schemas.microsoft.com/office/drawing/2014/main" id="{BE949FFA-3D09-4D29-B493-12BDB191CCC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1419212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rPr>
              <a:t>Migration Reporting-Plattform</a:t>
            </a:r>
            <a:endParaRPr lang="de-DE" sz="2400" dirty="0">
              <a:solidFill>
                <a:schemeClr val="tx1">
                  <a:lumMod val="75000"/>
                  <a:lumOff val="25000"/>
                </a:schemeClr>
              </a:solidFill>
              <a:latin typeface="Century Gothic" panose="020B0502020202020204" pitchFamily="34" charset="0"/>
              <a:ea typeface="+mn-ea"/>
              <a:cs typeface="+mn-cs"/>
            </a:endParaRPr>
          </a:p>
        </p:txBody>
      </p:sp>
      <p:graphicFrame>
        <p:nvGraphicFramePr>
          <p:cNvPr id="5" name="Tabelle 6"/>
          <p:cNvGraphicFramePr>
            <a:graphicFrameLocks noGrp="1"/>
          </p:cNvGraphicFramePr>
          <p:nvPr>
            <p:extLst>
              <p:ext uri="{D42A27DB-BD31-4B8C-83A1-F6EECF244321}">
                <p14:modId xmlns:p14="http://schemas.microsoft.com/office/powerpoint/2010/main" val="3856211883"/>
              </p:ext>
            </p:extLst>
          </p:nvPr>
        </p:nvGraphicFramePr>
        <p:xfrm>
          <a:off x="650326" y="1412776"/>
          <a:ext cx="7850207" cy="4454480"/>
        </p:xfrm>
        <a:graphic>
          <a:graphicData uri="http://schemas.openxmlformats.org/drawingml/2006/table">
            <a:tbl>
              <a:tblPr bandRow="1">
                <a:tableStyleId>{2D5ABB26-0587-4C30-8999-92F81FD0307C}</a:tableStyleId>
              </a:tblPr>
              <a:tblGrid>
                <a:gridCol w="1297007">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Branche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Finanzdienstleistung, Kapitalverwaltungsgesellschaft</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Zeitraum</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04/2009 bis 12/2009</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Projekt-Beschreibung</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Eine Reporting-Plattform für das Kunden-Reporting wird von BusinessObjects Version 5 auf die neue Plattform SAP BusinessObjects 3.1 migriert. Neuentwickelte Berichte im Projekt werden in WebIntelligence umgesetzt. Vorhandene DesktopIntelligence-Berichte werden konsolidiert, getestet und angepasst. Das Benutzerberechtigungskonzept wird vollständig neu entwickelt und ausgerollt.  </a:t>
                      </a:r>
                    </a:p>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Für die Massenverarbeitung von Berichten wird eine Java-Applikation entwickelt, installiert und konfiguriert.</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83628">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Eigene Rolle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Konzeption und Entwicklung, Business Analyst, Tester</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Tätigkeiten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Beratung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BI-Plattform-Migration</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Testing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Konzeption und Entwicklung des Reporting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Implementierung der Reporting-Massenverarbeitung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Konzeption Entwicklung Benutzerberechtigungskonzept (BBK)</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Technischer Rahmen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en-IN" sz="1100" kern="1200" dirty="0">
                          <a:solidFill>
                            <a:schemeClr val="tx1">
                              <a:lumMod val="75000"/>
                              <a:lumOff val="25000"/>
                            </a:schemeClr>
                          </a:solidFill>
                          <a:latin typeface="Century Gothic" panose="020B0502020202020204" pitchFamily="34" charset="0"/>
                          <a:ea typeface="+mn-ea"/>
                          <a:cs typeface="+mn-cs"/>
                        </a:rPr>
                        <a:t>Oracle Datenbank, SAP BusinessObjects WebIntelligence (WebI) / DesktopIntelligence, Universe Design Tool (UDT)</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7" name="Picture 6">
            <a:extLst>
              <a:ext uri="{FF2B5EF4-FFF2-40B4-BE49-F238E27FC236}">
                <a16:creationId xmlns:a16="http://schemas.microsoft.com/office/drawing/2014/main" id="{411C4A51-D132-455D-A48A-A8726F133C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1175669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ea typeface="+mn-ea"/>
                <a:cs typeface="+mn-cs"/>
              </a:rPr>
              <a:t>Test eines Stammdatensystems</a:t>
            </a:r>
          </a:p>
        </p:txBody>
      </p:sp>
      <p:graphicFrame>
        <p:nvGraphicFramePr>
          <p:cNvPr id="5" name="Tabelle 6"/>
          <p:cNvGraphicFramePr>
            <a:graphicFrameLocks noGrp="1"/>
          </p:cNvGraphicFramePr>
          <p:nvPr>
            <p:extLst>
              <p:ext uri="{D42A27DB-BD31-4B8C-83A1-F6EECF244321}">
                <p14:modId xmlns:p14="http://schemas.microsoft.com/office/powerpoint/2010/main" val="1610259684"/>
              </p:ext>
            </p:extLst>
          </p:nvPr>
        </p:nvGraphicFramePr>
        <p:xfrm>
          <a:off x="650326" y="1412776"/>
          <a:ext cx="7850207" cy="4322636"/>
        </p:xfrm>
        <a:graphic>
          <a:graphicData uri="http://schemas.openxmlformats.org/drawingml/2006/table">
            <a:tbl>
              <a:tblPr bandRow="1">
                <a:tableStyleId>{2D5ABB26-0587-4C30-8999-92F81FD0307C}</a:tableStyleId>
              </a:tblPr>
              <a:tblGrid>
                <a:gridCol w="1297007">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10708">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Branche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Logistik</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10708">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Zeitraum</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12/2008 bis 12/2009 </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625932">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Projekt-Beschreibung</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Für ein Referenzinformationssystem für Endkunden, einem Stammdatensystem für Adress-Daten, werden fachliche und technische Tests durchgeführt, sowohl Unit als auch Integrationstest. Die Tests werden mithilfe von </a:t>
                      </a:r>
                      <a:r>
                        <a:rPr lang="de-DE" sz="1100" dirty="0" err="1">
                          <a:solidFill>
                            <a:schemeClr val="tx1">
                              <a:lumMod val="75000"/>
                              <a:lumOff val="25000"/>
                            </a:schemeClr>
                          </a:solidFill>
                          <a:latin typeface="Century Gothic" panose="020B0502020202020204" pitchFamily="34" charset="0"/>
                        </a:rPr>
                        <a:t>WinRunner</a:t>
                      </a:r>
                      <a:r>
                        <a:rPr lang="de-DE" sz="1100" dirty="0">
                          <a:solidFill>
                            <a:schemeClr val="tx1">
                              <a:lumMod val="75000"/>
                              <a:lumOff val="25000"/>
                            </a:schemeClr>
                          </a:solidFill>
                          <a:latin typeface="Century Gothic" panose="020B0502020202020204" pitchFamily="34" charset="0"/>
                        </a:rPr>
                        <a:t> und Quicktest Pro durchgeführt und im HP-Quality Center dokumentiert.</a:t>
                      </a:r>
                    </a:p>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Zudem werden die fachlichen und technischen Anforderungsdokumente (Fach- und DV-Konzepte) geprüft.</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10708">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Eigene Rolle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Tester</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1250153">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Tätigkeiten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Beratung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Test-Case Erstellung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Test-Durchführung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Dokumentation</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Kommunikation und Abstimmung mit Entwicklern</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468959">
                <a:tc>
                  <a:txBody>
                    <a:bodyPr/>
                    <a:lstStyle/>
                    <a:p>
                      <a:pPr>
                        <a:lnSpc>
                          <a:spcPct val="100000"/>
                        </a:lnSpc>
                      </a:pPr>
                      <a:r>
                        <a:rPr lang="de-DE" sz="1050" b="0" kern="1200" cap="all" dirty="0">
                          <a:solidFill>
                            <a:schemeClr val="tx1">
                              <a:lumMod val="75000"/>
                              <a:lumOff val="25000"/>
                            </a:schemeClr>
                          </a:solidFill>
                          <a:latin typeface="Century Gothic" panose="020B0502020202020204" pitchFamily="34" charset="0"/>
                          <a:ea typeface="+mn-ea"/>
                          <a:cs typeface="+mn-cs"/>
                        </a:rPr>
                        <a:t>Technischer Rahmen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100" kern="1200" dirty="0" err="1">
                          <a:solidFill>
                            <a:schemeClr val="tx1">
                              <a:lumMod val="75000"/>
                              <a:lumOff val="25000"/>
                            </a:schemeClr>
                          </a:solidFill>
                          <a:latin typeface="Century Gothic" panose="020B0502020202020204" pitchFamily="34" charset="0"/>
                          <a:ea typeface="+mn-ea"/>
                          <a:cs typeface="+mn-cs"/>
                        </a:rPr>
                        <a:t>WinRunner</a:t>
                      </a:r>
                      <a:r>
                        <a:rPr lang="de-DE" sz="1100" kern="1200" dirty="0">
                          <a:solidFill>
                            <a:schemeClr val="tx1">
                              <a:lumMod val="75000"/>
                              <a:lumOff val="25000"/>
                            </a:schemeClr>
                          </a:solidFill>
                          <a:latin typeface="Century Gothic" panose="020B0502020202020204" pitchFamily="34" charset="0"/>
                          <a:ea typeface="+mn-ea"/>
                          <a:cs typeface="+mn-cs"/>
                        </a:rPr>
                        <a:t>, Quicktest Pro, HP-Quality Center</a:t>
                      </a:r>
                      <a:endParaRPr lang="en-IN" sz="1100" kern="1200" dirty="0">
                        <a:solidFill>
                          <a:schemeClr val="tx1">
                            <a:lumMod val="75000"/>
                            <a:lumOff val="25000"/>
                          </a:schemeClr>
                        </a:solidFill>
                        <a:latin typeface="Century Gothic" panose="020B0502020202020204" pitchFamily="34" charset="0"/>
                        <a:ea typeface="+mn-ea"/>
                        <a:cs typeface="+mn-cs"/>
                      </a:endParaRP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6" name="Picture 5">
            <a:extLst>
              <a:ext uri="{FF2B5EF4-FFF2-40B4-BE49-F238E27FC236}">
                <a16:creationId xmlns:a16="http://schemas.microsoft.com/office/drawing/2014/main" id="{25C859E4-FF32-4344-A83B-0491A29EF9C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15634991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ea typeface="+mn-ea"/>
                <a:cs typeface="+mn-cs"/>
              </a:rPr>
              <a:t>Schulungsleiter/Coaching</a:t>
            </a:r>
          </a:p>
        </p:txBody>
      </p:sp>
      <p:graphicFrame>
        <p:nvGraphicFramePr>
          <p:cNvPr id="5" name="Tabelle 6"/>
          <p:cNvGraphicFramePr>
            <a:graphicFrameLocks noGrp="1"/>
          </p:cNvGraphicFramePr>
          <p:nvPr>
            <p:extLst>
              <p:ext uri="{D42A27DB-BD31-4B8C-83A1-F6EECF244321}">
                <p14:modId xmlns:p14="http://schemas.microsoft.com/office/powerpoint/2010/main" val="4195552043"/>
              </p:ext>
            </p:extLst>
          </p:nvPr>
        </p:nvGraphicFramePr>
        <p:xfrm>
          <a:off x="650326" y="1412776"/>
          <a:ext cx="7850207" cy="4776732"/>
        </p:xfrm>
        <a:graphic>
          <a:graphicData uri="http://schemas.openxmlformats.org/drawingml/2006/table">
            <a:tbl>
              <a:tblPr bandRow="1">
                <a:tableStyleId>{2D5ABB26-0587-4C30-8999-92F81FD0307C}</a:tableStyleId>
              </a:tblPr>
              <a:tblGrid>
                <a:gridCol w="1297007">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Branche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Branchenunabhängig</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Zeitraum</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Seit 2009</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Projekt-Beschreibung</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Um Anwendern der Tools einen leichteren Einstieg in den Umgang der Tools zu ermöglichen, werden Schulungsunterlagen benötigt. Es werden Standard-Übungsunterlagen benötigt und darauf abgestimmte Übungen und Wunsch auch auf die kundenspezifischen Anforderungen. </a:t>
                      </a:r>
                    </a:p>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b="0" u="sng" dirty="0">
                          <a:solidFill>
                            <a:schemeClr val="tx1">
                              <a:lumMod val="75000"/>
                              <a:lumOff val="25000"/>
                            </a:schemeClr>
                          </a:solidFill>
                          <a:latin typeface="Century Gothic" panose="020B0502020202020204" pitchFamily="34" charset="0"/>
                        </a:rPr>
                        <a:t>Reporting</a:t>
                      </a:r>
                    </a:p>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SAP </a:t>
                      </a:r>
                      <a:r>
                        <a:rPr lang="de-DE" sz="1100" dirty="0" err="1">
                          <a:solidFill>
                            <a:schemeClr val="tx1">
                              <a:lumMod val="75000"/>
                              <a:lumOff val="25000"/>
                            </a:schemeClr>
                          </a:solidFill>
                          <a:latin typeface="Century Gothic" panose="020B0502020202020204" pitchFamily="34" charset="0"/>
                        </a:rPr>
                        <a:t>BusinessObjects</a:t>
                      </a:r>
                      <a:r>
                        <a:rPr lang="de-DE" sz="1100" dirty="0">
                          <a:solidFill>
                            <a:schemeClr val="tx1">
                              <a:lumMod val="75000"/>
                              <a:lumOff val="25000"/>
                            </a:schemeClr>
                          </a:solidFill>
                          <a:latin typeface="Century Gothic" panose="020B0502020202020204" pitchFamily="34" charset="0"/>
                        </a:rPr>
                        <a:t> (SAP BO) </a:t>
                      </a:r>
                    </a:p>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SAP BO </a:t>
                      </a:r>
                      <a:r>
                        <a:rPr lang="de-DE" sz="1100" dirty="0" err="1">
                          <a:solidFill>
                            <a:schemeClr val="tx1">
                              <a:lumMod val="75000"/>
                              <a:lumOff val="25000"/>
                            </a:schemeClr>
                          </a:solidFill>
                          <a:latin typeface="Century Gothic" panose="020B0502020202020204" pitchFamily="34" charset="0"/>
                        </a:rPr>
                        <a:t>WebIntelligence</a:t>
                      </a:r>
                      <a:r>
                        <a:rPr lang="de-DE" sz="1100" dirty="0">
                          <a:solidFill>
                            <a:schemeClr val="tx1">
                              <a:lumMod val="75000"/>
                              <a:lumOff val="25000"/>
                            </a:schemeClr>
                          </a:solidFill>
                          <a:latin typeface="Century Gothic" panose="020B0502020202020204" pitchFamily="34" charset="0"/>
                        </a:rPr>
                        <a:t> (</a:t>
                      </a:r>
                      <a:r>
                        <a:rPr lang="de-DE" sz="1100" dirty="0" err="1">
                          <a:solidFill>
                            <a:schemeClr val="tx1">
                              <a:lumMod val="75000"/>
                              <a:lumOff val="25000"/>
                            </a:schemeClr>
                          </a:solidFill>
                          <a:latin typeface="Century Gothic" panose="020B0502020202020204" pitchFamily="34" charset="0"/>
                        </a:rPr>
                        <a:t>WebI</a:t>
                      </a:r>
                      <a:r>
                        <a:rPr lang="de-DE" sz="1100" dirty="0">
                          <a:solidFill>
                            <a:schemeClr val="tx1">
                              <a:lumMod val="75000"/>
                              <a:lumOff val="25000"/>
                            </a:schemeClr>
                          </a:solidFill>
                          <a:latin typeface="Century Gothic" panose="020B0502020202020204" pitchFamily="34" charset="0"/>
                        </a:rPr>
                        <a:t>) </a:t>
                      </a:r>
                    </a:p>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SAP BO Information Design Tool (IDT) </a:t>
                      </a:r>
                    </a:p>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SAP BO Universe Design Tool (UDT)</a:t>
                      </a:r>
                    </a:p>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Administration der Central Management </a:t>
                      </a:r>
                      <a:r>
                        <a:rPr lang="de-DE" sz="1100" dirty="0" err="1">
                          <a:solidFill>
                            <a:schemeClr val="tx1">
                              <a:lumMod val="75000"/>
                              <a:lumOff val="25000"/>
                            </a:schemeClr>
                          </a:solidFill>
                          <a:latin typeface="Century Gothic" panose="020B0502020202020204" pitchFamily="34" charset="0"/>
                        </a:rPr>
                        <a:t>Console</a:t>
                      </a:r>
                      <a:r>
                        <a:rPr lang="de-DE" sz="1100" dirty="0">
                          <a:solidFill>
                            <a:schemeClr val="tx1">
                              <a:lumMod val="75000"/>
                              <a:lumOff val="25000"/>
                            </a:schemeClr>
                          </a:solidFill>
                          <a:latin typeface="Century Gothic" panose="020B0502020202020204" pitchFamily="34" charset="0"/>
                        </a:rPr>
                        <a:t> (CMC) </a:t>
                      </a:r>
                    </a:p>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SAP Analysis </a:t>
                      </a:r>
                      <a:r>
                        <a:rPr lang="de-DE" sz="1100" dirty="0" err="1">
                          <a:solidFill>
                            <a:schemeClr val="tx1">
                              <a:lumMod val="75000"/>
                              <a:lumOff val="25000"/>
                            </a:schemeClr>
                          </a:solidFill>
                          <a:latin typeface="Century Gothic" panose="020B0502020202020204" pitchFamily="34" charset="0"/>
                        </a:rPr>
                        <a:t>for</a:t>
                      </a:r>
                      <a:r>
                        <a:rPr lang="de-DE" sz="1100" dirty="0">
                          <a:solidFill>
                            <a:schemeClr val="tx1">
                              <a:lumMod val="75000"/>
                              <a:lumOff val="25000"/>
                            </a:schemeClr>
                          </a:solidFill>
                          <a:latin typeface="Century Gothic" panose="020B0502020202020204" pitchFamily="34" charset="0"/>
                        </a:rPr>
                        <a:t> Office</a:t>
                      </a:r>
                    </a:p>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SAP BO </a:t>
                      </a:r>
                      <a:r>
                        <a:rPr lang="de-DE" sz="1100" dirty="0" err="1">
                          <a:solidFill>
                            <a:schemeClr val="tx1">
                              <a:lumMod val="75000"/>
                              <a:lumOff val="25000"/>
                            </a:schemeClr>
                          </a:solidFill>
                          <a:latin typeface="Century Gothic" panose="020B0502020202020204" pitchFamily="34" charset="0"/>
                        </a:rPr>
                        <a:t>DesktopIntelligence</a:t>
                      </a:r>
                      <a:r>
                        <a:rPr lang="de-DE" sz="1100" dirty="0">
                          <a:solidFill>
                            <a:schemeClr val="tx1">
                              <a:lumMod val="75000"/>
                              <a:lumOff val="25000"/>
                            </a:schemeClr>
                          </a:solidFill>
                          <a:latin typeface="Century Gothic" panose="020B0502020202020204" pitchFamily="34" charset="0"/>
                        </a:rPr>
                        <a:t> (</a:t>
                      </a:r>
                      <a:r>
                        <a:rPr lang="de-DE" sz="1100" err="1">
                          <a:solidFill>
                            <a:schemeClr val="tx1">
                              <a:lumMod val="75000"/>
                              <a:lumOff val="25000"/>
                            </a:schemeClr>
                          </a:solidFill>
                          <a:latin typeface="Century Gothic" panose="020B0502020202020204" pitchFamily="34" charset="0"/>
                        </a:rPr>
                        <a:t>Deski</a:t>
                      </a:r>
                      <a:r>
                        <a:rPr lang="de-DE" sz="1100">
                          <a:solidFill>
                            <a:schemeClr val="tx1">
                              <a:lumMod val="75000"/>
                              <a:lumOff val="25000"/>
                            </a:schemeClr>
                          </a:solidFill>
                          <a:latin typeface="Century Gothic" panose="020B0502020202020204" pitchFamily="34" charset="0"/>
                        </a:rPr>
                        <a:t>)</a:t>
                      </a:r>
                      <a:endParaRPr lang="de-DE" sz="1100" dirty="0">
                        <a:solidFill>
                          <a:schemeClr val="tx1">
                            <a:lumMod val="75000"/>
                            <a:lumOff val="25000"/>
                          </a:schemeClr>
                        </a:solidFill>
                        <a:latin typeface="Century Gothic" panose="020B0502020202020204" pitchFamily="34" charset="0"/>
                      </a:endParaRPr>
                    </a:p>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u="sng" dirty="0">
                          <a:solidFill>
                            <a:schemeClr val="tx1">
                              <a:lumMod val="75000"/>
                              <a:lumOff val="25000"/>
                            </a:schemeClr>
                          </a:solidFill>
                          <a:latin typeface="Century Gothic" panose="020B0502020202020204" pitchFamily="34" charset="0"/>
                        </a:rPr>
                        <a:t>ETL</a:t>
                      </a:r>
                      <a:r>
                        <a:rPr lang="de-DE" sz="1100" dirty="0">
                          <a:solidFill>
                            <a:schemeClr val="tx1">
                              <a:lumMod val="75000"/>
                              <a:lumOff val="25000"/>
                            </a:schemeClr>
                          </a:solidFill>
                          <a:latin typeface="Century Gothic" panose="020B0502020202020204" pitchFamily="34" charset="0"/>
                        </a:rPr>
                        <a:t>: SAP Data Services (BODS)</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83628">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Eigene Rolle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Schulungsleiter, Schulungsentwickler</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207902">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Tätigkeiten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Durchführung der Schulungen</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Erstellung der Standard-Schulungsunterlagen</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Erstellung von kundenspezifischen Schulungsunterlagen</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Technischer Rahmen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en-IN" sz="1100" kern="1200" dirty="0">
                          <a:solidFill>
                            <a:schemeClr val="tx1">
                              <a:lumMod val="75000"/>
                              <a:lumOff val="25000"/>
                            </a:schemeClr>
                          </a:solidFill>
                          <a:latin typeface="Century Gothic" panose="020B0502020202020204" pitchFamily="34" charset="0"/>
                          <a:ea typeface="+mn-ea"/>
                          <a:cs typeface="+mn-cs"/>
                        </a:rPr>
                        <a:t>SAP Business Objects BI Platform, Oracle, MSSQL, MS Access, MS Excel</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7" name="Picture 6">
            <a:extLst>
              <a:ext uri="{FF2B5EF4-FFF2-40B4-BE49-F238E27FC236}">
                <a16:creationId xmlns:a16="http://schemas.microsoft.com/office/drawing/2014/main" id="{B5C405F5-3685-4A7E-A85A-8A4081E3BC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2243060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ea typeface="+mn-ea"/>
                <a:cs typeface="+mn-cs"/>
              </a:rPr>
              <a:t>Interne Projekte</a:t>
            </a:r>
          </a:p>
        </p:txBody>
      </p:sp>
      <p:graphicFrame>
        <p:nvGraphicFramePr>
          <p:cNvPr id="5" name="Tabelle 6"/>
          <p:cNvGraphicFramePr>
            <a:graphicFrameLocks noGrp="1"/>
          </p:cNvGraphicFramePr>
          <p:nvPr>
            <p:extLst>
              <p:ext uri="{D42A27DB-BD31-4B8C-83A1-F6EECF244321}">
                <p14:modId xmlns:p14="http://schemas.microsoft.com/office/powerpoint/2010/main" val="3919412612"/>
              </p:ext>
            </p:extLst>
          </p:nvPr>
        </p:nvGraphicFramePr>
        <p:xfrm>
          <a:off x="650326" y="1412776"/>
          <a:ext cx="7850207" cy="4983128"/>
        </p:xfrm>
        <a:graphic>
          <a:graphicData uri="http://schemas.openxmlformats.org/drawingml/2006/table">
            <a:tbl>
              <a:tblPr bandRow="1">
                <a:tableStyleId>{2D5ABB26-0587-4C30-8999-92F81FD0307C}</a:tableStyleId>
              </a:tblPr>
              <a:tblGrid>
                <a:gridCol w="1297007">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Branche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Branchenunabhängig</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Zeitraum</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Seit 2009</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Projekt-Beschreibung</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Die Taskforce Reporting befasst sich mit Themen rund um Themen der Datenvisualisierung. Im Zuge dessen werden verschiedene Reporting Tools installiert und ihre Funktionalität anhand von verschiedenen Szenarien für einen Einsatz beim Kunden geprüft und Wissen aufgebaut.</a:t>
                      </a:r>
                    </a:p>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endParaRPr lang="de-DE" sz="1100" dirty="0">
                        <a:solidFill>
                          <a:schemeClr val="tx1">
                            <a:lumMod val="75000"/>
                            <a:lumOff val="25000"/>
                          </a:schemeClr>
                        </a:solidFill>
                        <a:latin typeface="Century Gothic" panose="020B0502020202020204" pitchFamily="34" charset="0"/>
                      </a:endParaRPr>
                    </a:p>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b="0" u="sng" dirty="0">
                          <a:solidFill>
                            <a:schemeClr val="tx1">
                              <a:lumMod val="75000"/>
                              <a:lumOff val="25000"/>
                            </a:schemeClr>
                          </a:solidFill>
                          <a:latin typeface="Century Gothic" panose="020B0502020202020204" pitchFamily="34" charset="0"/>
                        </a:rPr>
                        <a:t>Reporting</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100" kern="1200" dirty="0">
                          <a:solidFill>
                            <a:schemeClr val="tx1">
                              <a:lumMod val="75000"/>
                              <a:lumOff val="25000"/>
                            </a:schemeClr>
                          </a:solidFill>
                          <a:latin typeface="Century Gothic" panose="020B0502020202020204" pitchFamily="34" charset="0"/>
                          <a:ea typeface="+mn-ea"/>
                          <a:cs typeface="+mn-cs"/>
                        </a:rPr>
                        <a:t>SAP Lumira</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100" kern="1200" dirty="0">
                          <a:solidFill>
                            <a:schemeClr val="tx1">
                              <a:lumMod val="75000"/>
                              <a:lumOff val="25000"/>
                            </a:schemeClr>
                          </a:solidFill>
                          <a:latin typeface="Century Gothic" panose="020B0502020202020204" pitchFamily="34" charset="0"/>
                          <a:ea typeface="+mn-ea"/>
                          <a:cs typeface="+mn-cs"/>
                        </a:rPr>
                        <a:t>SAP DesignStudio</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100" kern="1200" dirty="0">
                          <a:solidFill>
                            <a:schemeClr val="tx1">
                              <a:lumMod val="75000"/>
                              <a:lumOff val="25000"/>
                            </a:schemeClr>
                          </a:solidFill>
                          <a:latin typeface="Century Gothic" panose="020B0502020202020204" pitchFamily="34" charset="0"/>
                          <a:ea typeface="+mn-ea"/>
                          <a:cs typeface="+mn-cs"/>
                        </a:rPr>
                        <a:t>Microsoft Power BI</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100" kern="1200" dirty="0">
                          <a:solidFill>
                            <a:schemeClr val="tx1">
                              <a:lumMod val="75000"/>
                              <a:lumOff val="25000"/>
                            </a:schemeClr>
                          </a:solidFill>
                          <a:latin typeface="Century Gothic" panose="020B0502020202020204" pitchFamily="34" charset="0"/>
                          <a:ea typeface="+mn-ea"/>
                          <a:cs typeface="+mn-cs"/>
                        </a:rPr>
                        <a:t>Tableau</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100" kern="1200" dirty="0">
                          <a:solidFill>
                            <a:schemeClr val="tx1">
                              <a:lumMod val="75000"/>
                              <a:lumOff val="25000"/>
                            </a:schemeClr>
                          </a:solidFill>
                          <a:latin typeface="Century Gothic" panose="020B0502020202020204" pitchFamily="34" charset="0"/>
                          <a:ea typeface="+mn-ea"/>
                          <a:cs typeface="+mn-cs"/>
                        </a:rPr>
                        <a:t>Crystal Reports</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endParaRPr lang="de-DE" sz="1100" kern="1200" dirty="0">
                        <a:solidFill>
                          <a:schemeClr val="tx1">
                            <a:lumMod val="75000"/>
                            <a:lumOff val="25000"/>
                          </a:schemeClr>
                        </a:solidFill>
                        <a:latin typeface="Century Gothic" panose="020B0502020202020204" pitchFamily="34" charset="0"/>
                        <a:ea typeface="+mn-ea"/>
                        <a:cs typeface="+mn-cs"/>
                      </a:endParaRPr>
                    </a:p>
                    <a:p>
                      <a:pPr marL="0" marR="0" lvl="0" indent="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None/>
                        <a:tabLst/>
                        <a:defRPr/>
                      </a:pPr>
                      <a:r>
                        <a:rPr lang="de-DE" sz="1100" u="sng" kern="1200" dirty="0">
                          <a:solidFill>
                            <a:schemeClr val="tx1">
                              <a:lumMod val="75000"/>
                              <a:lumOff val="25000"/>
                            </a:schemeClr>
                          </a:solidFill>
                          <a:latin typeface="Century Gothic" panose="020B0502020202020204" pitchFamily="34" charset="0"/>
                          <a:ea typeface="+mn-ea"/>
                          <a:cs typeface="+mn-cs"/>
                        </a:rPr>
                        <a:t>ETL</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100" kern="1200" dirty="0">
                          <a:solidFill>
                            <a:schemeClr val="tx1">
                              <a:lumMod val="75000"/>
                              <a:lumOff val="25000"/>
                            </a:schemeClr>
                          </a:solidFill>
                          <a:latin typeface="Century Gothic" panose="020B0502020202020204" pitchFamily="34" charset="0"/>
                          <a:ea typeface="+mn-ea"/>
                          <a:cs typeface="+mn-cs"/>
                        </a:rPr>
                        <a:t>Pentaho/Kettle</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83628">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Eigene Rolle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Leiter der internen Reporting-Taskforce</a:t>
                      </a:r>
                    </a:p>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Entwickler</a:t>
                      </a:r>
                    </a:p>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Ideengeber</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207902">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Tätigkeiten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100" kern="1200" dirty="0">
                          <a:solidFill>
                            <a:schemeClr val="tx1">
                              <a:lumMod val="75000"/>
                              <a:lumOff val="25000"/>
                            </a:schemeClr>
                          </a:solidFill>
                          <a:latin typeface="Century Gothic" panose="020B0502020202020204" pitchFamily="34" charset="0"/>
                          <a:ea typeface="+mn-ea"/>
                          <a:cs typeface="+mn-cs"/>
                        </a:rPr>
                        <a:t>Entwicklung von Testszenarien mit verschiedenen Reporting Tools</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Technischer Rahmen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en-IN" sz="1100" kern="1200" dirty="0">
                          <a:solidFill>
                            <a:schemeClr val="tx1">
                              <a:lumMod val="75000"/>
                              <a:lumOff val="25000"/>
                            </a:schemeClr>
                          </a:solidFill>
                          <a:latin typeface="Century Gothic" panose="020B0502020202020204" pitchFamily="34" charset="0"/>
                          <a:ea typeface="+mn-ea"/>
                          <a:cs typeface="+mn-cs"/>
                        </a:rPr>
                        <a:t>SAP Business Objects BI Platform, SAP Lumira, SAP DesignStudio, Microsoft PowerBI, Tableau, Crystal Reports, Pentaho/Kettle</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7" name="Picture 6">
            <a:extLst>
              <a:ext uri="{FF2B5EF4-FFF2-40B4-BE49-F238E27FC236}">
                <a16:creationId xmlns:a16="http://schemas.microsoft.com/office/drawing/2014/main" id="{30C36177-708B-47CA-B821-DDB12E8868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4090932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539552" y="728663"/>
            <a:ext cx="7845975" cy="252412"/>
          </a:xfrm>
        </p:spPr>
        <p:txBody>
          <a:bodyPr anchor="ctr"/>
          <a:lstStyle/>
          <a:p>
            <a:r>
              <a:rPr lang="de-DE" sz="2400" dirty="0">
                <a:solidFill>
                  <a:schemeClr val="tx1">
                    <a:lumMod val="75000"/>
                    <a:lumOff val="25000"/>
                  </a:schemeClr>
                </a:solidFill>
                <a:latin typeface="Century Gothic" panose="020B0502020202020204" pitchFamily="34" charset="0"/>
              </a:rPr>
              <a:t>Kompetenzen 1/2</a:t>
            </a:r>
            <a:endParaRPr lang="en-IN" sz="2400" dirty="0">
              <a:solidFill>
                <a:schemeClr val="tx1">
                  <a:lumMod val="75000"/>
                  <a:lumOff val="25000"/>
                </a:schemeClr>
              </a:solidFill>
              <a:latin typeface="Century Gothic" panose="020B0502020202020204" pitchFamily="34" charset="0"/>
            </a:endParaRPr>
          </a:p>
        </p:txBody>
      </p:sp>
      <p:graphicFrame>
        <p:nvGraphicFramePr>
          <p:cNvPr id="8" name="Tabelle 7"/>
          <p:cNvGraphicFramePr>
            <a:graphicFrameLocks noGrp="1"/>
          </p:cNvGraphicFramePr>
          <p:nvPr>
            <p:extLst>
              <p:ext uri="{D42A27DB-BD31-4B8C-83A1-F6EECF244321}">
                <p14:modId xmlns:p14="http://schemas.microsoft.com/office/powerpoint/2010/main" val="3150991324"/>
              </p:ext>
            </p:extLst>
          </p:nvPr>
        </p:nvGraphicFramePr>
        <p:xfrm>
          <a:off x="604914" y="1561281"/>
          <a:ext cx="8071542" cy="4642887"/>
        </p:xfrm>
        <a:graphic>
          <a:graphicData uri="http://schemas.openxmlformats.org/drawingml/2006/table">
            <a:tbl>
              <a:tblPr bandRow="1">
                <a:effectLst/>
                <a:tableStyleId>{2D5ABB26-0587-4C30-8999-92F81FD0307C}</a:tableStyleId>
              </a:tblPr>
              <a:tblGrid>
                <a:gridCol w="1086766">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120745">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BRANCHEN</a:t>
                      </a:r>
                    </a:p>
                  </a:txBody>
                  <a:tcPr marL="72000" marR="0" marT="36000" marB="36000" anchor="ctr">
                    <a:lnL w="12700" cap="flat" cmpd="sng" algn="ctr">
                      <a:no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44000" marR="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dirty="0">
                          <a:solidFill>
                            <a:schemeClr val="tx1"/>
                          </a:solidFill>
                          <a:latin typeface="Century Gothic" panose="020B0502020202020204" pitchFamily="34" charset="0"/>
                          <a:ea typeface="+mn-ea"/>
                          <a:cs typeface="+mn-cs"/>
                        </a:rPr>
                        <a:t>Banken/Direktbanken</a:t>
                      </a:r>
                    </a:p>
                    <a:p>
                      <a:pPr marL="144000" marR="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dirty="0" err="1">
                          <a:solidFill>
                            <a:schemeClr val="tx1"/>
                          </a:solidFill>
                          <a:latin typeface="Century Gothic" panose="020B0502020202020204" pitchFamily="34" charset="0"/>
                          <a:ea typeface="+mn-ea"/>
                          <a:cs typeface="+mn-cs"/>
                        </a:rPr>
                        <a:t>Pharma</a:t>
                      </a:r>
                      <a:endParaRPr lang="de-DE" sz="1000" kern="1200" dirty="0">
                        <a:solidFill>
                          <a:schemeClr val="tx1"/>
                        </a:solidFill>
                        <a:latin typeface="Century Gothic" panose="020B0502020202020204" pitchFamily="34" charset="0"/>
                        <a:ea typeface="+mn-ea"/>
                        <a:cs typeface="+mn-cs"/>
                      </a:endParaRPr>
                    </a:p>
                    <a:p>
                      <a:pPr marL="144000" marR="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dirty="0">
                          <a:solidFill>
                            <a:schemeClr val="tx1"/>
                          </a:solidFill>
                          <a:latin typeface="Century Gothic" panose="020B0502020202020204" pitchFamily="34" charset="0"/>
                          <a:ea typeface="+mn-ea"/>
                          <a:cs typeface="+mn-cs"/>
                        </a:rPr>
                        <a:t>Kapitalanlagegesellschaft (KAG)/Kapitalverwaltungsgesellschaft (KVG)</a:t>
                      </a:r>
                    </a:p>
                    <a:p>
                      <a:pPr marL="144000" marR="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dirty="0">
                          <a:solidFill>
                            <a:schemeClr val="tx1"/>
                          </a:solidFill>
                          <a:latin typeface="Century Gothic" panose="020B0502020202020204" pitchFamily="34" charset="0"/>
                          <a:ea typeface="+mn-ea"/>
                          <a:cs typeface="+mn-cs"/>
                        </a:rPr>
                        <a:t>Automotive</a:t>
                      </a:r>
                    </a:p>
                    <a:p>
                      <a:pPr marL="144000" marR="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dirty="0">
                          <a:solidFill>
                            <a:schemeClr val="tx1"/>
                          </a:solidFill>
                          <a:latin typeface="Century Gothic" panose="020B0502020202020204" pitchFamily="34" charset="0"/>
                          <a:ea typeface="+mn-ea"/>
                          <a:cs typeface="+mn-cs"/>
                        </a:rPr>
                        <a:t>Handel</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dirty="0">
                          <a:solidFill>
                            <a:schemeClr val="tx1"/>
                          </a:solidFill>
                          <a:latin typeface="Century Gothic" panose="020B0502020202020204" pitchFamily="34" charset="0"/>
                          <a:ea typeface="+mn-ea"/>
                          <a:cs typeface="+mn-cs"/>
                        </a:rPr>
                        <a:t>Versicherung, Krankenversicherung</a:t>
                      </a:r>
                    </a:p>
                  </a:txBody>
                  <a:tcPr marL="72000" marR="36000" marT="36000" marB="36000" anchor="ctr">
                    <a:lnL w="12700" cap="flat" cmpd="sng" algn="ctr">
                      <a:solidFill>
                        <a:schemeClr val="tx1">
                          <a:lumMod val="75000"/>
                          <a:lumOff val="25000"/>
                        </a:schemeClr>
                      </a:solidFill>
                      <a:prstDash val="solid"/>
                      <a:round/>
                      <a:headEnd type="none" w="med" len="med"/>
                      <a:tailEnd type="none" w="med" len="med"/>
                    </a:lnL>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1874567">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FACHLICHKEIT</a:t>
                      </a:r>
                    </a:p>
                  </a:txBody>
                  <a:tcPr marL="72000" marR="0" marT="36000" marB="36000" anchor="ctr">
                    <a:lnL w="9525" cap="flat" cmpd="sng" algn="ctr">
                      <a:no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Beratung</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Business Analyse</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Design und Entwicklung Reporting/</a:t>
                      </a:r>
                      <a:r>
                        <a:rPr lang="de-DE" sz="1000" kern="1200" dirty="0" err="1">
                          <a:solidFill>
                            <a:schemeClr val="tx1"/>
                          </a:solidFill>
                          <a:latin typeface="Century Gothic" panose="020B0502020202020204" pitchFamily="34" charset="0"/>
                          <a:ea typeface="+mn-ea"/>
                          <a:cs typeface="+mn-cs"/>
                        </a:rPr>
                        <a:t>Dashboarding</a:t>
                      </a:r>
                      <a:endParaRPr lang="de-DE" sz="1000" kern="1200" dirty="0">
                        <a:solidFill>
                          <a:schemeClr val="tx1"/>
                        </a:solidFill>
                        <a:latin typeface="Century Gothic" panose="020B0502020202020204" pitchFamily="34" charset="0"/>
                        <a:ea typeface="+mn-ea"/>
                        <a:cs typeface="+mn-cs"/>
                      </a:endParaRP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Design und Entwicklung ETL</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Prozessautomatisierung</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Supply Chain Management (SCM)</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dirty="0">
                          <a:solidFill>
                            <a:schemeClr val="tx1"/>
                          </a:solidFill>
                          <a:latin typeface="Century Gothic" panose="020B0502020202020204" pitchFamily="34" charset="0"/>
                          <a:ea typeface="+mn-ea"/>
                          <a:cs typeface="+mn-cs"/>
                        </a:rPr>
                        <a:t>Migrationen und Konsolidierung von BI-Plattformen</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dirty="0">
                          <a:solidFill>
                            <a:schemeClr val="tx1"/>
                          </a:solidFill>
                          <a:latin typeface="Century Gothic" panose="020B0502020202020204" pitchFamily="34" charset="0"/>
                          <a:ea typeface="+mn-ea"/>
                          <a:cs typeface="+mn-cs"/>
                        </a:rPr>
                        <a:t>Installation, Customizing und Administration von BI-Plattformen</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dirty="0">
                          <a:solidFill>
                            <a:schemeClr val="tx1"/>
                          </a:solidFill>
                          <a:latin typeface="Century Gothic" panose="020B0502020202020204" pitchFamily="34" charset="0"/>
                          <a:ea typeface="+mn-ea"/>
                          <a:cs typeface="+mn-cs"/>
                        </a:rPr>
                        <a:t>Architektur und Design von BI-Systemen</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Fach- und DV-Konzeption</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Design und Umsetzung</a:t>
                      </a:r>
                      <a:r>
                        <a:rPr lang="de-DE" sz="1000" kern="1200" baseline="0" dirty="0">
                          <a:solidFill>
                            <a:schemeClr val="tx1"/>
                          </a:solidFill>
                          <a:latin typeface="Century Gothic" panose="020B0502020202020204" pitchFamily="34" charset="0"/>
                          <a:ea typeface="+mn-ea"/>
                          <a:cs typeface="+mn-cs"/>
                        </a:rPr>
                        <a:t> von</a:t>
                      </a:r>
                      <a:r>
                        <a:rPr lang="de-DE" sz="1000" kern="1200" dirty="0">
                          <a:solidFill>
                            <a:schemeClr val="tx1"/>
                          </a:solidFill>
                          <a:latin typeface="Century Gothic" panose="020B0502020202020204" pitchFamily="34" charset="0"/>
                          <a:ea typeface="+mn-ea"/>
                          <a:cs typeface="+mn-cs"/>
                        </a:rPr>
                        <a:t> Rechte-/Rollen-Konzepten</a:t>
                      </a:r>
                    </a:p>
                  </a:txBody>
                  <a:tcPr marL="72000" marR="36000" marT="36000" marB="36000" anchor="ctr">
                    <a:lnL w="12700" cap="flat" cmpd="sng" algn="ctr">
                      <a:solidFill>
                        <a:schemeClr val="tx1">
                          <a:lumMod val="75000"/>
                          <a:lumOff val="25000"/>
                        </a:schemeClr>
                      </a:solidFill>
                      <a:prstDash val="solid"/>
                      <a:round/>
                      <a:headEnd type="none" w="med" len="med"/>
                      <a:tailEnd type="none" w="med" len="med"/>
                    </a:lnL>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425105">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Methodik</a:t>
                      </a:r>
                    </a:p>
                  </a:txBody>
                  <a:tcPr marL="72000" marR="0" marT="36000" marB="36000" anchor="ctr">
                    <a:lnL w="9525" cap="flat" cmpd="sng" algn="ctr">
                      <a:no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Projektmanagement, PRINCE2 </a:t>
                      </a:r>
                      <a:r>
                        <a:rPr lang="de-DE" sz="1000" kern="1200" dirty="0" err="1">
                          <a:solidFill>
                            <a:schemeClr val="tx1"/>
                          </a:solidFill>
                          <a:latin typeface="Century Gothic" panose="020B0502020202020204" pitchFamily="34" charset="0"/>
                          <a:ea typeface="+mn-ea"/>
                          <a:cs typeface="+mn-cs"/>
                        </a:rPr>
                        <a:t>Foundation</a:t>
                      </a:r>
                      <a:r>
                        <a:rPr lang="de-DE" sz="1000" kern="1200" dirty="0">
                          <a:solidFill>
                            <a:schemeClr val="tx1"/>
                          </a:solidFill>
                          <a:latin typeface="Century Gothic" panose="020B0502020202020204" pitchFamily="34" charset="0"/>
                          <a:ea typeface="+mn-ea"/>
                          <a:cs typeface="+mn-cs"/>
                        </a:rPr>
                        <a:t>, PRINCE2</a:t>
                      </a:r>
                      <a:r>
                        <a:rPr lang="de-DE" sz="1000" kern="1200" baseline="0" dirty="0">
                          <a:solidFill>
                            <a:schemeClr val="tx1"/>
                          </a:solidFill>
                          <a:latin typeface="Century Gothic" panose="020B0502020202020204" pitchFamily="34" charset="0"/>
                          <a:ea typeface="+mn-ea"/>
                          <a:cs typeface="+mn-cs"/>
                        </a:rPr>
                        <a:t> Agile </a:t>
                      </a:r>
                      <a:r>
                        <a:rPr lang="de-DE" sz="1000" kern="1200" baseline="0" dirty="0" err="1">
                          <a:solidFill>
                            <a:schemeClr val="tx1"/>
                          </a:solidFill>
                          <a:latin typeface="Century Gothic" panose="020B0502020202020204" pitchFamily="34" charset="0"/>
                          <a:ea typeface="+mn-ea"/>
                          <a:cs typeface="+mn-cs"/>
                        </a:rPr>
                        <a:t>Practitioner</a:t>
                      </a:r>
                      <a:r>
                        <a:rPr lang="de-DE" sz="1000" kern="1200" baseline="0" dirty="0">
                          <a:solidFill>
                            <a:schemeClr val="tx1"/>
                          </a:solidFill>
                          <a:latin typeface="Century Gothic" panose="020B0502020202020204" pitchFamily="34" charset="0"/>
                          <a:ea typeface="+mn-ea"/>
                          <a:cs typeface="+mn-cs"/>
                        </a:rPr>
                        <a:t>, Scrum Master, Scrum </a:t>
                      </a:r>
                      <a:r>
                        <a:rPr lang="de-DE" sz="1000" kern="1200" baseline="0" dirty="0" err="1">
                          <a:solidFill>
                            <a:schemeClr val="tx1"/>
                          </a:solidFill>
                          <a:latin typeface="Century Gothic" panose="020B0502020202020204" pitchFamily="34" charset="0"/>
                          <a:ea typeface="+mn-ea"/>
                          <a:cs typeface="+mn-cs"/>
                        </a:rPr>
                        <a:t>Product</a:t>
                      </a:r>
                      <a:r>
                        <a:rPr lang="de-DE" sz="1000" kern="1200" baseline="0" dirty="0">
                          <a:solidFill>
                            <a:schemeClr val="tx1"/>
                          </a:solidFill>
                          <a:latin typeface="Century Gothic" panose="020B0502020202020204" pitchFamily="34" charset="0"/>
                          <a:ea typeface="+mn-ea"/>
                          <a:cs typeface="+mn-cs"/>
                        </a:rPr>
                        <a:t> </a:t>
                      </a:r>
                      <a:r>
                        <a:rPr lang="de-DE" sz="1000" kern="1200" baseline="0" dirty="0" err="1">
                          <a:solidFill>
                            <a:schemeClr val="tx1"/>
                          </a:solidFill>
                          <a:latin typeface="Century Gothic" panose="020B0502020202020204" pitchFamily="34" charset="0"/>
                          <a:ea typeface="+mn-ea"/>
                          <a:cs typeface="+mn-cs"/>
                        </a:rPr>
                        <a:t>Owner</a:t>
                      </a:r>
                      <a:endParaRPr lang="de-DE" sz="1000" kern="1200" dirty="0">
                        <a:solidFill>
                          <a:schemeClr val="tx1"/>
                        </a:solidFill>
                        <a:latin typeface="Century Gothic" panose="020B0502020202020204" pitchFamily="34" charset="0"/>
                        <a:ea typeface="+mn-ea"/>
                        <a:cs typeface="+mn-cs"/>
                      </a:endParaRPr>
                    </a:p>
                    <a:p>
                      <a:pPr marL="144000" marR="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dirty="0">
                          <a:solidFill>
                            <a:schemeClr val="tx1"/>
                          </a:solidFill>
                          <a:latin typeface="Century Gothic" panose="020B0502020202020204" pitchFamily="34" charset="0"/>
                          <a:ea typeface="+mn-ea"/>
                          <a:cs typeface="+mn-cs"/>
                        </a:rPr>
                        <a:t>Datenmodellierung für analytische Systeme / BI-Plattformen</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Geschäftsprozessanalyse und –design</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Testmanagement</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Workshop Durchführung</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Schulungsleitung</a:t>
                      </a:r>
                    </a:p>
                  </a:txBody>
                  <a:tcPr marL="72000" marR="36000" marT="36000" marB="36000" anchor="ctr">
                    <a:lnL w="12700" cap="flat" cmpd="sng" algn="ctr">
                      <a:solidFill>
                        <a:schemeClr val="tx1">
                          <a:lumMod val="75000"/>
                          <a:lumOff val="25000"/>
                        </a:schemeClr>
                      </a:solidFill>
                      <a:prstDash val="solid"/>
                      <a:round/>
                      <a:headEnd type="none" w="med" len="med"/>
                      <a:tailEnd type="none" w="med" len="med"/>
                    </a:lnL>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pic>
        <p:nvPicPr>
          <p:cNvPr id="9" name="Picture 8">
            <a:extLst>
              <a:ext uri="{FF2B5EF4-FFF2-40B4-BE49-F238E27FC236}">
                <a16:creationId xmlns:a16="http://schemas.microsoft.com/office/drawing/2014/main" id="{1EDA9667-0E67-4E4C-AE3A-E195C36920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3386324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539552" y="728663"/>
            <a:ext cx="7845975" cy="252412"/>
          </a:xfrm>
        </p:spPr>
        <p:txBody>
          <a:bodyPr anchor="ctr"/>
          <a:lstStyle/>
          <a:p>
            <a:r>
              <a:rPr lang="de-DE" sz="2400" dirty="0">
                <a:solidFill>
                  <a:schemeClr val="tx1">
                    <a:lumMod val="75000"/>
                    <a:lumOff val="25000"/>
                  </a:schemeClr>
                </a:solidFill>
                <a:latin typeface="Century Gothic" panose="020B0502020202020204" pitchFamily="34" charset="0"/>
              </a:rPr>
              <a:t>Kompetenzen 2/2</a:t>
            </a:r>
            <a:endParaRPr lang="en-IN" sz="2400" dirty="0">
              <a:solidFill>
                <a:schemeClr val="tx1">
                  <a:lumMod val="75000"/>
                  <a:lumOff val="25000"/>
                </a:schemeClr>
              </a:solidFill>
              <a:latin typeface="Century Gothic" panose="020B0502020202020204" pitchFamily="34" charset="0"/>
            </a:endParaRPr>
          </a:p>
        </p:txBody>
      </p:sp>
      <p:graphicFrame>
        <p:nvGraphicFramePr>
          <p:cNvPr id="8" name="Tabelle 7"/>
          <p:cNvGraphicFramePr>
            <a:graphicFrameLocks noGrp="1"/>
          </p:cNvGraphicFramePr>
          <p:nvPr>
            <p:extLst>
              <p:ext uri="{D42A27DB-BD31-4B8C-83A1-F6EECF244321}">
                <p14:modId xmlns:p14="http://schemas.microsoft.com/office/powerpoint/2010/main" val="842485851"/>
              </p:ext>
            </p:extLst>
          </p:nvPr>
        </p:nvGraphicFramePr>
        <p:xfrm>
          <a:off x="611560" y="1556793"/>
          <a:ext cx="8075240" cy="5281598"/>
        </p:xfrm>
        <a:graphic>
          <a:graphicData uri="http://schemas.openxmlformats.org/drawingml/2006/table">
            <a:tbl>
              <a:tblPr bandRow="1">
                <a:effectLst/>
                <a:tableStyleId>{2D5ABB26-0587-4C30-8999-92F81FD0307C}</a:tableStyleId>
              </a:tblPr>
              <a:tblGrid>
                <a:gridCol w="1134680">
                  <a:extLst>
                    <a:ext uri="{9D8B030D-6E8A-4147-A177-3AD203B41FA5}">
                      <a16:colId xmlns:a16="http://schemas.microsoft.com/office/drawing/2014/main" val="20000"/>
                    </a:ext>
                  </a:extLst>
                </a:gridCol>
                <a:gridCol w="6940560">
                  <a:extLst>
                    <a:ext uri="{9D8B030D-6E8A-4147-A177-3AD203B41FA5}">
                      <a16:colId xmlns:a16="http://schemas.microsoft.com/office/drawing/2014/main" val="20001"/>
                    </a:ext>
                  </a:extLst>
                </a:gridCol>
              </a:tblGrid>
              <a:tr h="7200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50" b="0" kern="1200" cap="all" dirty="0">
                          <a:solidFill>
                            <a:schemeClr val="tx1">
                              <a:lumMod val="75000"/>
                              <a:lumOff val="25000"/>
                            </a:schemeClr>
                          </a:solidFill>
                          <a:latin typeface="Century Gothic" panose="020B0502020202020204" pitchFamily="34" charset="0"/>
                          <a:ea typeface="+mn-ea"/>
                          <a:cs typeface="+mn-cs"/>
                        </a:rPr>
                        <a:t>MANAGEMENT</a:t>
                      </a:r>
                    </a:p>
                    <a:p>
                      <a:pPr marL="0" algn="l" defTabSz="914400" rtl="0" eaLnBrk="1" latinLnBrk="0" hangingPunct="1">
                        <a:lnSpc>
                          <a:spcPct val="100000"/>
                        </a:lnSpc>
                        <a:spcBef>
                          <a:spcPts val="0"/>
                        </a:spcBef>
                      </a:pPr>
                      <a:endParaRPr lang="de-DE" sz="1050" b="0" kern="1200" cap="all" dirty="0">
                        <a:solidFill>
                          <a:schemeClr val="tx1">
                            <a:lumMod val="75000"/>
                            <a:lumOff val="25000"/>
                          </a:schemeClr>
                        </a:solidFill>
                        <a:latin typeface="Century Gothic" panose="020B0502020202020204" pitchFamily="34" charset="0"/>
                        <a:ea typeface="+mn-ea"/>
                        <a:cs typeface="+mn-cs"/>
                      </a:endParaRPr>
                    </a:p>
                  </a:txBody>
                  <a:tcPr marL="72000" marR="0" marT="36000" marB="36000" anchor="ctr">
                    <a:lnL w="12700" cap="flat" cmpd="sng" algn="ctr">
                      <a:no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Führung von Entwicklungsteams</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Projekt/-Teilprojektleitung</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Coaching/Schulung von externen und internen Mitarbeitern</a:t>
                      </a:r>
                    </a:p>
                  </a:txBody>
                  <a:tcPr marL="72000" marR="36000" marT="36000" marB="36000" anchor="ctr">
                    <a:lnL w="12700" cap="flat" cmpd="sng" algn="ctr">
                      <a:solidFill>
                        <a:schemeClr val="tx1">
                          <a:lumMod val="75000"/>
                          <a:lumOff val="25000"/>
                        </a:schemeClr>
                      </a:solidFill>
                      <a:prstDash val="solid"/>
                      <a:round/>
                      <a:headEnd type="none" w="med" len="med"/>
                      <a:tailEnd type="none" w="med" len="med"/>
                    </a:lnL>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042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50" b="0" kern="1200" cap="all" dirty="0">
                          <a:solidFill>
                            <a:schemeClr val="tx1">
                              <a:lumMod val="75000"/>
                              <a:lumOff val="25000"/>
                            </a:schemeClr>
                          </a:solidFill>
                          <a:latin typeface="Century Gothic" panose="020B0502020202020204" pitchFamily="34" charset="0"/>
                          <a:ea typeface="+mn-ea"/>
                          <a:cs typeface="+mn-cs"/>
                        </a:rPr>
                        <a:t>IT/Tools</a:t>
                      </a:r>
                    </a:p>
                  </a:txBody>
                  <a:tcPr marL="72000" marR="0" marT="36000" marB="36000" anchor="ctr">
                    <a:lnL w="9525" cap="flat" cmpd="sng" algn="ctr">
                      <a:no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Relationale Datenbanken (Oracle, MSSQL, Sybase IQ, DB2, MySQL) </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err="1">
                          <a:solidFill>
                            <a:schemeClr val="tx1"/>
                          </a:solidFill>
                          <a:latin typeface="Century Gothic" panose="020B0502020202020204" pitchFamily="34" charset="0"/>
                          <a:ea typeface="+mn-ea"/>
                          <a:cs typeface="+mn-cs"/>
                        </a:rPr>
                        <a:t>Snowflake</a:t>
                      </a:r>
                      <a:endParaRPr lang="de-DE" sz="1000" kern="1200" dirty="0">
                        <a:solidFill>
                          <a:schemeClr val="tx1"/>
                        </a:solidFill>
                        <a:latin typeface="Century Gothic" panose="020B0502020202020204" pitchFamily="34" charset="0"/>
                        <a:ea typeface="+mn-ea"/>
                        <a:cs typeface="+mn-cs"/>
                      </a:endParaRP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SQL</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SAP BusinessObjects (WebIntelligence (WebI), Universe Design Tool (UDT), Information Design Tool (IDT), </a:t>
                      </a:r>
                      <a:br>
                        <a:rPr lang="de-DE" sz="1000" kern="1200" dirty="0">
                          <a:solidFill>
                            <a:schemeClr val="tx1"/>
                          </a:solidFill>
                          <a:latin typeface="Century Gothic" panose="020B0502020202020204" pitchFamily="34" charset="0"/>
                          <a:ea typeface="+mn-ea"/>
                          <a:cs typeface="+mn-cs"/>
                        </a:rPr>
                      </a:br>
                      <a:r>
                        <a:rPr lang="de-DE" sz="1000" kern="1200" dirty="0">
                          <a:solidFill>
                            <a:schemeClr val="tx1"/>
                          </a:solidFill>
                          <a:latin typeface="Century Gothic" panose="020B0502020202020204" pitchFamily="34" charset="0"/>
                          <a:ea typeface="+mn-ea"/>
                          <a:cs typeface="+mn-cs"/>
                        </a:rPr>
                        <a:t>DesktopIntelligence, CMC-Administration)</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dirty="0">
                          <a:solidFill>
                            <a:schemeClr val="tx1"/>
                          </a:solidFill>
                          <a:latin typeface="Century Gothic" panose="020B0502020202020204" pitchFamily="34" charset="0"/>
                          <a:ea typeface="+mn-ea"/>
                          <a:cs typeface="+mn-cs"/>
                        </a:rPr>
                        <a:t>SAP Lumira</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dirty="0">
                          <a:solidFill>
                            <a:schemeClr val="tx1"/>
                          </a:solidFill>
                          <a:latin typeface="Century Gothic" panose="020B0502020202020204" pitchFamily="34" charset="0"/>
                          <a:ea typeface="+mn-ea"/>
                          <a:cs typeface="+mn-cs"/>
                        </a:rPr>
                        <a:t>SAP DesignStudio</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dirty="0">
                          <a:solidFill>
                            <a:schemeClr val="tx1"/>
                          </a:solidFill>
                          <a:latin typeface="Century Gothic" panose="020B0502020202020204" pitchFamily="34" charset="0"/>
                          <a:ea typeface="+mn-ea"/>
                          <a:cs typeface="+mn-cs"/>
                        </a:rPr>
                        <a:t>SAP Crystal Reports</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dirty="0">
                          <a:solidFill>
                            <a:schemeClr val="tx1"/>
                          </a:solidFill>
                          <a:latin typeface="Century Gothic" panose="020B0502020202020204" pitchFamily="34" charset="0"/>
                          <a:ea typeface="+mn-ea"/>
                          <a:cs typeface="+mn-cs"/>
                        </a:rPr>
                        <a:t>SAP Business Warehouse (BW)</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Microsoft Power BI</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Tableau</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SAP Analysis</a:t>
                      </a:r>
                      <a:r>
                        <a:rPr lang="de-DE" sz="1000" kern="1200" baseline="0" dirty="0">
                          <a:solidFill>
                            <a:schemeClr val="tx1"/>
                          </a:solidFill>
                          <a:latin typeface="Century Gothic" panose="020B0502020202020204" pitchFamily="34" charset="0"/>
                          <a:ea typeface="+mn-ea"/>
                          <a:cs typeface="+mn-cs"/>
                        </a:rPr>
                        <a:t> </a:t>
                      </a:r>
                      <a:r>
                        <a:rPr lang="de-DE" sz="1000" kern="1200" baseline="0" dirty="0" err="1">
                          <a:solidFill>
                            <a:schemeClr val="tx1"/>
                          </a:solidFill>
                          <a:latin typeface="Century Gothic" panose="020B0502020202020204" pitchFamily="34" charset="0"/>
                          <a:ea typeface="+mn-ea"/>
                          <a:cs typeface="+mn-cs"/>
                        </a:rPr>
                        <a:t>for</a:t>
                      </a:r>
                      <a:r>
                        <a:rPr lang="de-DE" sz="1000" kern="1200" baseline="0" dirty="0">
                          <a:solidFill>
                            <a:schemeClr val="tx1"/>
                          </a:solidFill>
                          <a:latin typeface="Century Gothic" panose="020B0502020202020204" pitchFamily="34" charset="0"/>
                          <a:ea typeface="+mn-ea"/>
                          <a:cs typeface="+mn-cs"/>
                        </a:rPr>
                        <a:t> Office, SAP </a:t>
                      </a:r>
                      <a:r>
                        <a:rPr lang="de-DE" sz="1000" kern="1200" baseline="0" dirty="0" err="1">
                          <a:solidFill>
                            <a:schemeClr val="tx1"/>
                          </a:solidFill>
                          <a:latin typeface="Century Gothic" panose="020B0502020202020204" pitchFamily="34" charset="0"/>
                          <a:ea typeface="+mn-ea"/>
                          <a:cs typeface="+mn-cs"/>
                        </a:rPr>
                        <a:t>BEx</a:t>
                      </a:r>
                      <a:r>
                        <a:rPr lang="de-DE" sz="1000" kern="1200" baseline="0" dirty="0">
                          <a:solidFill>
                            <a:schemeClr val="tx1"/>
                          </a:solidFill>
                          <a:latin typeface="Century Gothic" panose="020B0502020202020204" pitchFamily="34" charset="0"/>
                          <a:ea typeface="+mn-ea"/>
                          <a:cs typeface="+mn-cs"/>
                        </a:rPr>
                        <a:t> Analyzer</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dirty="0">
                          <a:solidFill>
                            <a:schemeClr val="tx1"/>
                          </a:solidFill>
                          <a:latin typeface="Century Gothic" panose="020B0502020202020204" pitchFamily="34" charset="0"/>
                          <a:ea typeface="+mn-ea"/>
                          <a:cs typeface="+mn-cs"/>
                        </a:rPr>
                        <a:t>SAP Data Services (BODS)</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baseline="0" dirty="0">
                          <a:solidFill>
                            <a:schemeClr val="tx1"/>
                          </a:solidFill>
                          <a:latin typeface="Century Gothic" panose="020B0502020202020204" pitchFamily="34" charset="0"/>
                          <a:ea typeface="+mn-ea"/>
                          <a:cs typeface="+mn-cs"/>
                        </a:rPr>
                        <a:t>Alteryx</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dirty="0">
                          <a:solidFill>
                            <a:schemeClr val="tx1"/>
                          </a:solidFill>
                          <a:latin typeface="Century Gothic" panose="020B0502020202020204" pitchFamily="34" charset="0"/>
                          <a:ea typeface="+mn-ea"/>
                          <a:cs typeface="+mn-cs"/>
                        </a:rPr>
                        <a:t>Pentaho/Kettle</a:t>
                      </a:r>
                      <a:endParaRPr lang="de-DE" sz="1000" kern="1200" baseline="0" dirty="0">
                        <a:solidFill>
                          <a:schemeClr val="tx1"/>
                        </a:solidFill>
                        <a:latin typeface="Century Gothic" panose="020B0502020202020204" pitchFamily="34" charset="0"/>
                        <a:ea typeface="+mn-ea"/>
                        <a:cs typeface="+mn-cs"/>
                      </a:endParaRP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baseline="0" dirty="0">
                          <a:solidFill>
                            <a:schemeClr val="tx1"/>
                          </a:solidFill>
                          <a:latin typeface="Century Gothic" panose="020B0502020202020204" pitchFamily="34" charset="0"/>
                          <a:ea typeface="+mn-ea"/>
                          <a:cs typeface="+mn-cs"/>
                        </a:rPr>
                        <a:t>JIRA, ServiceNow</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baseline="0" dirty="0" err="1">
                          <a:solidFill>
                            <a:schemeClr val="tx1"/>
                          </a:solidFill>
                          <a:latin typeface="Century Gothic" panose="020B0502020202020204" pitchFamily="34" charset="0"/>
                          <a:ea typeface="+mn-ea"/>
                          <a:cs typeface="+mn-cs"/>
                        </a:rPr>
                        <a:t>Confluence</a:t>
                      </a:r>
                      <a:endParaRPr lang="de-DE" sz="1000" kern="1200" dirty="0">
                        <a:solidFill>
                          <a:schemeClr val="tx1"/>
                        </a:solidFill>
                        <a:latin typeface="Century Gothic" panose="020B0502020202020204" pitchFamily="34" charset="0"/>
                        <a:ea typeface="+mn-ea"/>
                        <a:cs typeface="+mn-cs"/>
                      </a:endParaRP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dirty="0">
                          <a:solidFill>
                            <a:schemeClr val="tx1"/>
                          </a:solidFill>
                          <a:latin typeface="Century Gothic" panose="020B0502020202020204" pitchFamily="34" charset="0"/>
                          <a:ea typeface="+mn-ea"/>
                          <a:cs typeface="+mn-cs"/>
                        </a:rPr>
                        <a:t>Daten- und Prozessmodellierungstools (MS Visio, </a:t>
                      </a:r>
                      <a:r>
                        <a:rPr lang="de-DE" sz="1000" kern="1200" dirty="0" err="1">
                          <a:solidFill>
                            <a:schemeClr val="tx1"/>
                          </a:solidFill>
                          <a:latin typeface="Century Gothic" panose="020B0502020202020204" pitchFamily="34" charset="0"/>
                          <a:ea typeface="+mn-ea"/>
                          <a:cs typeface="+mn-cs"/>
                        </a:rPr>
                        <a:t>PowerDesigner</a:t>
                      </a:r>
                      <a:r>
                        <a:rPr lang="de-DE" sz="1000" kern="1200" dirty="0">
                          <a:solidFill>
                            <a:schemeClr val="tx1"/>
                          </a:solidFill>
                          <a:latin typeface="Century Gothic" panose="020B0502020202020204" pitchFamily="34" charset="0"/>
                          <a:ea typeface="+mn-ea"/>
                          <a:cs typeface="+mn-cs"/>
                        </a:rPr>
                        <a:t>, </a:t>
                      </a:r>
                      <a:r>
                        <a:rPr lang="de-DE" sz="1000" dirty="0" err="1">
                          <a:latin typeface="Century Gothic" panose="020B0502020202020204" pitchFamily="34" charset="0"/>
                        </a:rPr>
                        <a:t>Toad</a:t>
                      </a:r>
                      <a:r>
                        <a:rPr lang="de-DE" sz="1000" dirty="0">
                          <a:latin typeface="Century Gothic" panose="020B0502020202020204" pitchFamily="34" charset="0"/>
                        </a:rPr>
                        <a:t> Data </a:t>
                      </a:r>
                      <a:r>
                        <a:rPr lang="de-DE" sz="1000" dirty="0" err="1">
                          <a:latin typeface="Century Gothic" panose="020B0502020202020204" pitchFamily="34" charset="0"/>
                        </a:rPr>
                        <a:t>Modeler</a:t>
                      </a:r>
                      <a:r>
                        <a:rPr lang="de-DE" sz="1000" kern="1200" dirty="0">
                          <a:solidFill>
                            <a:schemeClr val="tx1"/>
                          </a:solidFill>
                          <a:latin typeface="Century Gothic" panose="020B0502020202020204" pitchFamily="34" charset="0"/>
                          <a:ea typeface="+mn-ea"/>
                          <a:cs typeface="+mn-cs"/>
                        </a:rPr>
                        <a:t>), </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dirty="0">
                          <a:solidFill>
                            <a:schemeClr val="tx1"/>
                          </a:solidFill>
                          <a:latin typeface="Century Gothic" panose="020B0502020202020204" pitchFamily="34" charset="0"/>
                          <a:ea typeface="+mn-ea"/>
                          <a:cs typeface="+mn-cs"/>
                        </a:rPr>
                        <a:t>VBA, Java </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000" kern="1200" dirty="0">
                          <a:solidFill>
                            <a:schemeClr val="tx1"/>
                          </a:solidFill>
                          <a:latin typeface="Century Gothic" panose="020B0502020202020204" pitchFamily="34" charset="0"/>
                          <a:ea typeface="+mn-ea"/>
                          <a:cs typeface="+mn-cs"/>
                        </a:rPr>
                        <a:t>MS Office, MS Project</a:t>
                      </a:r>
                    </a:p>
                  </a:txBody>
                  <a:tcPr marL="72000" marR="36000" marT="36000" marB="36000" anchor="ctr">
                    <a:lnL w="12700" cap="flat" cmpd="sng" algn="ctr">
                      <a:solidFill>
                        <a:schemeClr val="tx1">
                          <a:lumMod val="75000"/>
                          <a:lumOff val="25000"/>
                        </a:schemeClr>
                      </a:solidFill>
                      <a:prstDash val="solid"/>
                      <a:round/>
                      <a:headEnd type="none" w="med" len="med"/>
                      <a:tailEnd type="none" w="med" len="med"/>
                    </a:lnL>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849508">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Sprachen</a:t>
                      </a:r>
                    </a:p>
                  </a:txBody>
                  <a:tcPr marL="72000" marR="0" marT="36000" marB="36000" anchor="ctr">
                    <a:lnL w="9525" cap="flat" cmpd="sng" algn="ctr">
                      <a:no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Deutsch (Muttersprache)</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Englisch (Fließend)</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Spanisch (Grundkenntnisse)</a:t>
                      </a:r>
                    </a:p>
                    <a:p>
                      <a:pPr marL="14400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000" kern="1200" dirty="0">
                          <a:solidFill>
                            <a:schemeClr val="tx1"/>
                          </a:solidFill>
                          <a:latin typeface="Century Gothic" panose="020B0502020202020204" pitchFamily="34" charset="0"/>
                          <a:ea typeface="+mn-ea"/>
                          <a:cs typeface="+mn-cs"/>
                        </a:rPr>
                        <a:t>Französisch (Grundkenntnisse)</a:t>
                      </a:r>
                    </a:p>
                  </a:txBody>
                  <a:tcPr marL="72000" marR="36000" marT="36000" marB="36000" anchor="ctr">
                    <a:lnL w="12700" cap="flat" cmpd="sng" algn="ctr">
                      <a:solidFill>
                        <a:schemeClr val="tx1">
                          <a:lumMod val="75000"/>
                          <a:lumOff val="25000"/>
                        </a:schemeClr>
                      </a:solidFill>
                      <a:prstDash val="solid"/>
                      <a:round/>
                      <a:headEnd type="none" w="med" len="med"/>
                      <a:tailEnd type="none" w="med" len="med"/>
                    </a:lnL>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pic>
        <p:nvPicPr>
          <p:cNvPr id="7" name="Picture 6">
            <a:extLst>
              <a:ext uri="{FF2B5EF4-FFF2-40B4-BE49-F238E27FC236}">
                <a16:creationId xmlns:a16="http://schemas.microsoft.com/office/drawing/2014/main" id="{D4574094-1C40-406A-AB36-3BA5F2397D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1019258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3">
            <a:extLst>
              <a:ext uri="{FF2B5EF4-FFF2-40B4-BE49-F238E27FC236}">
                <a16:creationId xmlns:a16="http://schemas.microsoft.com/office/drawing/2014/main" id="{58A1B923-7DAD-453C-B01D-1A6C1FFF99A8}"/>
              </a:ext>
            </a:extLst>
          </p:cNvPr>
          <p:cNvSpPr>
            <a:spLocks noGrp="1"/>
          </p:cNvSpPr>
          <p:nvPr>
            <p:ph type="title"/>
          </p:nvPr>
        </p:nvSpPr>
        <p:spPr>
          <a:xfrm>
            <a:off x="457200" y="274638"/>
            <a:ext cx="8229600" cy="1143000"/>
          </a:xfrm>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rPr>
              <a:t>Projektübersicht (Auszug 1/2)</a:t>
            </a:r>
            <a:endParaRPr lang="de-DE" sz="2400" dirty="0">
              <a:solidFill>
                <a:schemeClr val="tx1">
                  <a:lumMod val="75000"/>
                  <a:lumOff val="25000"/>
                </a:schemeClr>
              </a:solidFill>
              <a:latin typeface="Century Gothic" panose="020B0502020202020204" pitchFamily="34" charset="0"/>
              <a:ea typeface="+mn-ea"/>
              <a:cs typeface="+mn-cs"/>
            </a:endParaRPr>
          </a:p>
        </p:txBody>
      </p:sp>
      <p:graphicFrame>
        <p:nvGraphicFramePr>
          <p:cNvPr id="11" name="Objekt 10" hidden="1"/>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Folie" r:id="rId4" imgW="270" imgH="270" progId="TCLayout.ActiveDocument.1">
                  <p:embed/>
                </p:oleObj>
              </mc:Choice>
              <mc:Fallback>
                <p:oleObj name="think-cell Folie" r:id="rId4" imgW="270" imgH="270" progId="TCLayout.ActiveDocument.1">
                  <p:embed/>
                  <p:pic>
                    <p:nvPicPr>
                      <p:cNvPr id="11" name="Objekt 10"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2" name="Textplatzhalter 46"/>
          <p:cNvSpPr txBox="1">
            <a:spLocks/>
          </p:cNvSpPr>
          <p:nvPr/>
        </p:nvSpPr>
        <p:spPr>
          <a:xfrm>
            <a:off x="539553" y="1340768"/>
            <a:ext cx="8147246" cy="5085754"/>
          </a:xfrm>
          <a:prstGeom prst="rect">
            <a:avLst/>
          </a:prstGeom>
        </p:spPr>
        <p:txBody>
          <a:bodyPr vert="horz" wrap="square" lIns="108000" tIns="36000" rIns="36000" bIns="36000" rtlCol="0">
            <a:noAutofit/>
          </a:bodyPr>
          <a:lstStyle>
            <a:lvl1pPr marL="182563" indent="-182563" algn="l" defTabSz="914400" rtl="0" eaLnBrk="1" latinLnBrk="0" hangingPunct="1">
              <a:lnSpc>
                <a:spcPct val="120000"/>
              </a:lnSpc>
              <a:spcBef>
                <a:spcPts val="400"/>
              </a:spcBef>
              <a:buClr>
                <a:schemeClr val="accent3"/>
              </a:buClr>
              <a:buFont typeface="Century Gothic" panose="020B0502020202020204" pitchFamily="34" charset="0"/>
              <a:buChar char="›"/>
              <a:defRPr sz="1200" kern="1200">
                <a:solidFill>
                  <a:schemeClr val="tx1"/>
                </a:solidFill>
                <a:latin typeface="+mn-lt"/>
                <a:ea typeface="+mn-ea"/>
                <a:cs typeface="+mn-cs"/>
              </a:defRPr>
            </a:lvl1pPr>
            <a:lvl2pPr marL="357188" indent="-174625" algn="l" defTabSz="914400" rtl="0" eaLnBrk="1" latinLnBrk="0" hangingPunct="1">
              <a:lnSpc>
                <a:spcPct val="120000"/>
              </a:lnSpc>
              <a:spcBef>
                <a:spcPts val="400"/>
              </a:spcBef>
              <a:buClr>
                <a:schemeClr val="accent3"/>
              </a:buClr>
              <a:buFont typeface="Century Gothic" panose="020B0502020202020204" pitchFamily="34" charset="0"/>
              <a:buChar char="›"/>
              <a:defRPr sz="1000" kern="1200">
                <a:solidFill>
                  <a:schemeClr val="tx1"/>
                </a:solidFill>
                <a:latin typeface="+mn-lt"/>
                <a:ea typeface="+mn-ea"/>
                <a:cs typeface="+mn-cs"/>
              </a:defRPr>
            </a:lvl2pPr>
            <a:lvl3pPr marL="539750" indent="-182563" algn="l" defTabSz="914400" rtl="0" eaLnBrk="1" latinLnBrk="0" hangingPunct="1">
              <a:lnSpc>
                <a:spcPct val="120000"/>
              </a:lnSpc>
              <a:spcBef>
                <a:spcPts val="400"/>
              </a:spcBef>
              <a:buClr>
                <a:schemeClr val="accent3"/>
              </a:buClr>
              <a:buFont typeface="Century Gothic" panose="020B0502020202020204" pitchFamily="34" charset="0"/>
              <a:buChar char="›"/>
              <a:defRPr sz="800" kern="1200">
                <a:solidFill>
                  <a:schemeClr val="tx1"/>
                </a:solidFill>
                <a:latin typeface="+mn-lt"/>
                <a:ea typeface="+mn-ea"/>
                <a:cs typeface="+mn-cs"/>
              </a:defRPr>
            </a:lvl3pPr>
            <a:lvl4pPr marL="714375" indent="-174625" algn="l" defTabSz="914400" rtl="0" eaLnBrk="1" latinLnBrk="0" hangingPunct="1">
              <a:lnSpc>
                <a:spcPct val="120000"/>
              </a:lnSpc>
              <a:spcBef>
                <a:spcPts val="400"/>
              </a:spcBef>
              <a:buClr>
                <a:schemeClr val="accent3"/>
              </a:buClr>
              <a:buFont typeface="Century Gothic" panose="020B0502020202020204" pitchFamily="34" charset="0"/>
              <a:buChar char="›"/>
              <a:defRPr sz="800" kern="1200">
                <a:solidFill>
                  <a:schemeClr val="tx1"/>
                </a:solidFill>
                <a:latin typeface="+mn-lt"/>
                <a:ea typeface="+mn-ea"/>
                <a:cs typeface="+mn-cs"/>
              </a:defRPr>
            </a:lvl4pPr>
            <a:lvl5pPr marL="898525" indent="-184150" algn="l" defTabSz="914400" rtl="0" eaLnBrk="1" latinLnBrk="0" hangingPunct="1">
              <a:lnSpc>
                <a:spcPct val="120000"/>
              </a:lnSpc>
              <a:spcBef>
                <a:spcPts val="400"/>
              </a:spcBef>
              <a:buClr>
                <a:schemeClr val="accent3"/>
              </a:buClr>
              <a:buFont typeface="Century Gothic" panose="020B0502020202020204" pitchFamily="34" charset="0"/>
              <a:buChar char="›"/>
              <a:defRPr sz="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44000" indent="-144000">
              <a:lnSpc>
                <a:spcPct val="110000"/>
              </a:lnSpc>
              <a:spcBef>
                <a:spcPts val="0"/>
              </a:spcBef>
              <a:spcAft>
                <a:spcPts val="600"/>
              </a:spcAft>
              <a:buClr>
                <a:schemeClr val="tx1">
                  <a:lumMod val="75000"/>
                  <a:lumOff val="25000"/>
                </a:schemeClr>
              </a:buClr>
              <a:defRPr/>
            </a:pPr>
            <a:r>
              <a:rPr lang="de-DE" sz="1100" dirty="0" err="1">
                <a:solidFill>
                  <a:schemeClr val="tx1">
                    <a:lumMod val="75000"/>
                    <a:lumOff val="25000"/>
                  </a:schemeClr>
                </a:solidFill>
                <a:latin typeface="Century Gothic" panose="020B0502020202020204" pitchFamily="34" charset="0"/>
              </a:rPr>
              <a:t>Pharma</a:t>
            </a:r>
            <a:r>
              <a:rPr lang="de-DE" sz="1100" dirty="0">
                <a:solidFill>
                  <a:schemeClr val="tx1">
                    <a:lumMod val="75000"/>
                    <a:lumOff val="25000"/>
                  </a:schemeClr>
                </a:solidFill>
                <a:latin typeface="Century Gothic" panose="020B0502020202020204" pitchFamily="34" charset="0"/>
              </a:rPr>
              <a:t>, seit 2020 Entwicklung End2End-Datenmodell für die Supply Chain, Business Analyse, Konzeption, ETL (Alteryx), Reporting (Tableau), </a:t>
            </a:r>
            <a:r>
              <a:rPr lang="de-DE" sz="1100" dirty="0" err="1">
                <a:solidFill>
                  <a:schemeClr val="tx1">
                    <a:lumMod val="75000"/>
                    <a:lumOff val="25000"/>
                  </a:schemeClr>
                </a:solidFill>
                <a:latin typeface="Century Gothic" panose="020B0502020202020204" pitchFamily="34" charset="0"/>
              </a:rPr>
              <a:t>Snowflake</a:t>
            </a:r>
            <a:r>
              <a:rPr lang="de-DE" sz="1100" dirty="0">
                <a:solidFill>
                  <a:schemeClr val="tx1">
                    <a:lumMod val="75000"/>
                    <a:lumOff val="25000"/>
                  </a:schemeClr>
                </a:solidFill>
                <a:latin typeface="Century Gothic" panose="020B0502020202020204" pitchFamily="34" charset="0"/>
              </a:rPr>
              <a:t>, MSSQL, SAP BW/ERP</a:t>
            </a:r>
          </a:p>
          <a:p>
            <a:pPr marL="144000" indent="-144000">
              <a:lnSpc>
                <a:spcPct val="110000"/>
              </a:lnSpc>
              <a:spcBef>
                <a:spcPts val="0"/>
              </a:spcBef>
              <a:spcAft>
                <a:spcPts val="600"/>
              </a:spcAft>
              <a:buClr>
                <a:schemeClr val="tx1">
                  <a:lumMod val="75000"/>
                  <a:lumOff val="25000"/>
                </a:schemeClr>
              </a:buClr>
              <a:defRPr/>
            </a:pPr>
            <a:r>
              <a:rPr lang="de-DE" sz="1100" dirty="0" err="1">
                <a:solidFill>
                  <a:schemeClr val="tx1">
                    <a:lumMod val="75000"/>
                    <a:lumOff val="25000"/>
                  </a:schemeClr>
                </a:solidFill>
                <a:latin typeface="Century Gothic" panose="020B0502020202020204" pitchFamily="34" charset="0"/>
              </a:rPr>
              <a:t>Pharma</a:t>
            </a:r>
            <a:r>
              <a:rPr lang="de-DE" sz="1100" dirty="0">
                <a:solidFill>
                  <a:schemeClr val="tx1">
                    <a:lumMod val="75000"/>
                    <a:lumOff val="25000"/>
                  </a:schemeClr>
                </a:solidFill>
                <a:latin typeface="Century Gothic" panose="020B0502020202020204" pitchFamily="34" charset="0"/>
              </a:rPr>
              <a:t>, 2019-2020 – Automatisierung im Supply Chain Management, Business Analyse, Konzeption, ETL (Alteryx), Reporting (Tableau), MSSQL, SAP BW/ERP</a:t>
            </a:r>
          </a:p>
          <a:p>
            <a:pPr marL="144000" indent="-144000">
              <a:lnSpc>
                <a:spcPct val="110000"/>
              </a:lnSpc>
              <a:spcBef>
                <a:spcPts val="0"/>
              </a:spcBef>
              <a:spcAft>
                <a:spcPts val="600"/>
              </a:spcAft>
              <a:buClr>
                <a:schemeClr val="tx1">
                  <a:lumMod val="75000"/>
                  <a:lumOff val="25000"/>
                </a:schemeClr>
              </a:buClr>
              <a:defRPr/>
            </a:pPr>
            <a:r>
              <a:rPr lang="de-DE" sz="1100" dirty="0" err="1">
                <a:solidFill>
                  <a:schemeClr val="tx1">
                    <a:lumMod val="75000"/>
                    <a:lumOff val="25000"/>
                  </a:schemeClr>
                </a:solidFill>
                <a:latin typeface="Century Gothic" panose="020B0502020202020204" pitchFamily="34" charset="0"/>
              </a:rPr>
              <a:t>Pharma</a:t>
            </a:r>
            <a:r>
              <a:rPr lang="de-DE" sz="1100" dirty="0">
                <a:solidFill>
                  <a:schemeClr val="tx1">
                    <a:lumMod val="75000"/>
                    <a:lumOff val="25000"/>
                  </a:schemeClr>
                </a:solidFill>
                <a:latin typeface="Century Gothic" panose="020B0502020202020204" pitchFamily="34" charset="0"/>
              </a:rPr>
              <a:t>, 2019 – Aufbau automatisierter Budget-Prozess, Business Analyse, Konzeption, ETL (Alteryx), Reporting (Tableau), MSSQL, SAP BW/ERP</a:t>
            </a:r>
          </a:p>
          <a:p>
            <a:pPr marL="144000" indent="-144000">
              <a:lnSpc>
                <a:spcPct val="110000"/>
              </a:lnSpc>
              <a:spcBef>
                <a:spcPts val="0"/>
              </a:spcBef>
              <a:spcAft>
                <a:spcPts val="600"/>
              </a:spcAft>
              <a:buClr>
                <a:schemeClr val="tx1">
                  <a:lumMod val="75000"/>
                  <a:lumOff val="25000"/>
                </a:schemeClr>
              </a:buClr>
              <a:defRPr/>
            </a:pPr>
            <a:r>
              <a:rPr lang="de-DE" sz="1100" dirty="0">
                <a:solidFill>
                  <a:schemeClr val="tx1">
                    <a:lumMod val="75000"/>
                    <a:lumOff val="25000"/>
                  </a:schemeClr>
                </a:solidFill>
                <a:latin typeface="Century Gothic" panose="020B0502020202020204" pitchFamily="34" charset="0"/>
              </a:rPr>
              <a:t>Direktbank, 2011-2014, 2015-2019 – Aufbau und Migration Eigenhandelsreporting, Business Analyse, Konzeption, Entwicklung, Migration, Führung Reporting Team, SAP BusinessObjects BI-Plattform (WebIntelligence, UDT, IDT), Oracle, SAP BW, Scrum</a:t>
            </a:r>
          </a:p>
          <a:p>
            <a:pPr marL="144000" indent="-144000">
              <a:lnSpc>
                <a:spcPct val="110000"/>
              </a:lnSpc>
              <a:spcBef>
                <a:spcPts val="0"/>
              </a:spcBef>
              <a:spcAft>
                <a:spcPts val="600"/>
              </a:spcAft>
              <a:buClr>
                <a:schemeClr val="tx1">
                  <a:lumMod val="75000"/>
                  <a:lumOff val="25000"/>
                </a:schemeClr>
              </a:buClr>
              <a:defRPr/>
            </a:pPr>
            <a:r>
              <a:rPr lang="de-DE" sz="1100" dirty="0">
                <a:solidFill>
                  <a:schemeClr val="tx1">
                    <a:lumMod val="75000"/>
                    <a:lumOff val="25000"/>
                  </a:schemeClr>
                </a:solidFill>
                <a:latin typeface="Century Gothic" panose="020B0502020202020204" pitchFamily="34" charset="0"/>
              </a:rPr>
              <a:t>Automotive, 2016-2017 – Konzeption DWH und Reporting-Plattform, Projektleitung, Entwicklung, MSSQL, SAP BusinessObjects (WebIntelligence, UDT, IDT), </a:t>
            </a:r>
            <a:r>
              <a:rPr lang="de-DE" sz="1100" dirty="0" err="1">
                <a:solidFill>
                  <a:schemeClr val="tx1">
                    <a:lumMod val="75000"/>
                    <a:lumOff val="25000"/>
                  </a:schemeClr>
                </a:solidFill>
                <a:latin typeface="Century Gothic" panose="020B0502020202020204" pitchFamily="34" charset="0"/>
              </a:rPr>
              <a:t>Toad</a:t>
            </a:r>
            <a:r>
              <a:rPr lang="de-DE" sz="1100" dirty="0">
                <a:solidFill>
                  <a:schemeClr val="tx1">
                    <a:lumMod val="75000"/>
                    <a:lumOff val="25000"/>
                  </a:schemeClr>
                </a:solidFill>
                <a:latin typeface="Century Gothic" panose="020B0502020202020204" pitchFamily="34" charset="0"/>
              </a:rPr>
              <a:t> Data </a:t>
            </a:r>
            <a:r>
              <a:rPr lang="de-DE" sz="1100" dirty="0" err="1">
                <a:solidFill>
                  <a:schemeClr val="tx1">
                    <a:lumMod val="75000"/>
                    <a:lumOff val="25000"/>
                  </a:schemeClr>
                </a:solidFill>
                <a:latin typeface="Century Gothic" panose="020B0502020202020204" pitchFamily="34" charset="0"/>
              </a:rPr>
              <a:t>Modeler</a:t>
            </a:r>
            <a:r>
              <a:rPr lang="de-DE" sz="1100" dirty="0">
                <a:solidFill>
                  <a:schemeClr val="tx1">
                    <a:lumMod val="75000"/>
                    <a:lumOff val="25000"/>
                  </a:schemeClr>
                </a:solidFill>
                <a:latin typeface="Century Gothic" panose="020B0502020202020204" pitchFamily="34" charset="0"/>
              </a:rPr>
              <a:t>, ETL</a:t>
            </a:r>
          </a:p>
          <a:p>
            <a:pPr marL="144000" indent="-144000">
              <a:lnSpc>
                <a:spcPct val="110000"/>
              </a:lnSpc>
              <a:spcBef>
                <a:spcPts val="0"/>
              </a:spcBef>
              <a:spcAft>
                <a:spcPts val="600"/>
              </a:spcAft>
              <a:buClr>
                <a:schemeClr val="tx1">
                  <a:lumMod val="75000"/>
                  <a:lumOff val="25000"/>
                </a:schemeClr>
              </a:buClr>
              <a:defRPr/>
            </a:pPr>
            <a:r>
              <a:rPr lang="de-DE" sz="1100" dirty="0">
                <a:solidFill>
                  <a:schemeClr val="tx1">
                    <a:lumMod val="75000"/>
                    <a:lumOff val="25000"/>
                  </a:schemeClr>
                </a:solidFill>
                <a:latin typeface="Century Gothic" panose="020B0502020202020204" pitchFamily="34" charset="0"/>
              </a:rPr>
              <a:t>Automotive, 2013-2017 – Erweiterung des DWH und Reporting für die Projektsteuerung, Indirektes Reporting, Konzeption, Business Analyse Entwicklung, Projektleitung, MSSQL, SAP BusinessObjects (WebIntelligence, UDT, IDT), ETL, SAP Data Services</a:t>
            </a:r>
          </a:p>
          <a:p>
            <a:pPr marL="144000" indent="-144000">
              <a:lnSpc>
                <a:spcPct val="110000"/>
              </a:lnSpc>
              <a:spcBef>
                <a:spcPts val="0"/>
              </a:spcBef>
              <a:spcAft>
                <a:spcPts val="600"/>
              </a:spcAft>
              <a:buClr>
                <a:schemeClr val="tx1">
                  <a:lumMod val="75000"/>
                  <a:lumOff val="25000"/>
                </a:schemeClr>
              </a:buClr>
              <a:defRPr/>
            </a:pPr>
            <a:r>
              <a:rPr lang="de-DE" sz="1100" dirty="0">
                <a:solidFill>
                  <a:schemeClr val="tx1">
                    <a:lumMod val="75000"/>
                    <a:lumOff val="25000"/>
                  </a:schemeClr>
                </a:solidFill>
                <a:latin typeface="Century Gothic" panose="020B0502020202020204" pitchFamily="34" charset="0"/>
              </a:rPr>
              <a:t>Finanzdienstleistung, KAG, 2009-2017 – Erweiterung und Optimierung Reporting- und Analyse-Plattform, Konzeption, Entwicklung, Projektleitung, SAP BusinessObjects BI-Plattform (WebIntelligence, UDT), </a:t>
            </a:r>
            <a:r>
              <a:rPr lang="de-DE" dirty="0">
                <a:solidFill>
                  <a:schemeClr val="tx1">
                    <a:lumMod val="75000"/>
                    <a:lumOff val="25000"/>
                  </a:schemeClr>
                </a:solidFill>
              </a:rPr>
              <a:t>BI Plattform-</a:t>
            </a:r>
            <a:r>
              <a:rPr lang="de-DE" sz="1100" dirty="0">
                <a:solidFill>
                  <a:schemeClr val="tx1">
                    <a:lumMod val="75000"/>
                    <a:lumOff val="25000"/>
                  </a:schemeClr>
                </a:solidFill>
                <a:latin typeface="Century Gothic" panose="020B0502020202020204" pitchFamily="34" charset="0"/>
              </a:rPr>
              <a:t>Migration, Oracle</a:t>
            </a:r>
          </a:p>
          <a:p>
            <a:pPr marL="144000" indent="-144000">
              <a:lnSpc>
                <a:spcPct val="110000"/>
              </a:lnSpc>
              <a:spcBef>
                <a:spcPts val="0"/>
              </a:spcBef>
              <a:spcAft>
                <a:spcPts val="600"/>
              </a:spcAft>
              <a:buClr>
                <a:schemeClr val="tx1">
                  <a:lumMod val="75000"/>
                  <a:lumOff val="25000"/>
                </a:schemeClr>
              </a:buClr>
              <a:defRPr/>
            </a:pPr>
            <a:r>
              <a:rPr lang="de-DE" sz="1100" dirty="0">
                <a:solidFill>
                  <a:schemeClr val="tx1">
                    <a:lumMod val="75000"/>
                    <a:lumOff val="25000"/>
                  </a:schemeClr>
                </a:solidFill>
                <a:latin typeface="Century Gothic" panose="020B0502020202020204" pitchFamily="34" charset="0"/>
              </a:rPr>
              <a:t>Handel, 2010, 2015 – Migration SAP BusinessObjects BI-Plattform (WebIntelligence, IDT), Ablösung, Konsolidierung und Integration verschiedener Reporting-Plattformen (SAP BO/BI und </a:t>
            </a:r>
            <a:r>
              <a:rPr lang="de-DE" sz="1100" dirty="0" err="1">
                <a:solidFill>
                  <a:schemeClr val="tx1">
                    <a:lumMod val="75000"/>
                    <a:lumOff val="25000"/>
                  </a:schemeClr>
                </a:solidFill>
                <a:latin typeface="Century Gothic" panose="020B0502020202020204" pitchFamily="34" charset="0"/>
              </a:rPr>
              <a:t>WebFocus</a:t>
            </a:r>
            <a:r>
              <a:rPr lang="de-DE" sz="1100" dirty="0">
                <a:solidFill>
                  <a:schemeClr val="tx1">
                    <a:lumMod val="75000"/>
                    <a:lumOff val="25000"/>
                  </a:schemeClr>
                </a:solidFill>
                <a:latin typeface="Century Gothic" panose="020B0502020202020204" pitchFamily="34" charset="0"/>
              </a:rPr>
              <a:t>), MSSQL, Scrum</a:t>
            </a:r>
          </a:p>
          <a:p>
            <a:pPr marL="144000" indent="-144000">
              <a:lnSpc>
                <a:spcPct val="110000"/>
              </a:lnSpc>
              <a:spcBef>
                <a:spcPts val="0"/>
              </a:spcBef>
              <a:buClr>
                <a:srgbClr val="FF0000"/>
              </a:buClr>
              <a:defRPr/>
            </a:pPr>
            <a:endParaRPr lang="de-DE" sz="1100" dirty="0">
              <a:solidFill>
                <a:schemeClr val="tx1">
                  <a:lumMod val="75000"/>
                  <a:lumOff val="25000"/>
                </a:schemeClr>
              </a:solidFill>
              <a:latin typeface="Century Gothic" panose="020B0502020202020204" pitchFamily="34" charset="0"/>
            </a:endParaRPr>
          </a:p>
        </p:txBody>
      </p:sp>
      <p:sp>
        <p:nvSpPr>
          <p:cNvPr id="3" name="Textplatzhalter 2">
            <a:extLst>
              <a:ext uri="{FF2B5EF4-FFF2-40B4-BE49-F238E27FC236}">
                <a16:creationId xmlns:a16="http://schemas.microsoft.com/office/drawing/2014/main" id="{3551822A-C64D-4F92-93D2-7942BA1F6253}"/>
              </a:ext>
            </a:extLst>
          </p:cNvPr>
          <p:cNvSpPr>
            <a:spLocks noGrp="1"/>
          </p:cNvSpPr>
          <p:nvPr>
            <p:ph type="body" sz="quarter" idx="10"/>
          </p:nvPr>
        </p:nvSpPr>
        <p:spPr/>
        <p:txBody>
          <a:bodyPr/>
          <a:lstStyle/>
          <a:p>
            <a:endParaRPr lang="de-DE" dirty="0">
              <a:solidFill>
                <a:schemeClr val="tx1">
                  <a:lumMod val="75000"/>
                  <a:lumOff val="25000"/>
                </a:schemeClr>
              </a:solidFill>
              <a:latin typeface="Century Gothic" panose="020B0502020202020204" pitchFamily="34" charset="0"/>
            </a:endParaRPr>
          </a:p>
          <a:p>
            <a:endParaRPr lang="de-DE" dirty="0">
              <a:solidFill>
                <a:schemeClr val="tx1">
                  <a:lumMod val="75000"/>
                  <a:lumOff val="25000"/>
                </a:schemeClr>
              </a:solidFill>
            </a:endParaRPr>
          </a:p>
        </p:txBody>
      </p:sp>
      <p:pic>
        <p:nvPicPr>
          <p:cNvPr id="7" name="Picture 6">
            <a:extLst>
              <a:ext uri="{FF2B5EF4-FFF2-40B4-BE49-F238E27FC236}">
                <a16:creationId xmlns:a16="http://schemas.microsoft.com/office/drawing/2014/main" id="{B1BD3FEE-CF8C-4392-9C6E-157F0986772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2429481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3">
            <a:extLst>
              <a:ext uri="{FF2B5EF4-FFF2-40B4-BE49-F238E27FC236}">
                <a16:creationId xmlns:a16="http://schemas.microsoft.com/office/drawing/2014/main" id="{58A1B923-7DAD-453C-B01D-1A6C1FFF99A8}"/>
              </a:ext>
            </a:extLst>
          </p:cNvPr>
          <p:cNvSpPr>
            <a:spLocks noGrp="1"/>
          </p:cNvSpPr>
          <p:nvPr>
            <p:ph type="title"/>
          </p:nvPr>
        </p:nvSpPr>
        <p:spPr>
          <a:xfrm>
            <a:off x="457200" y="274638"/>
            <a:ext cx="8229600" cy="1143000"/>
          </a:xfrm>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rPr>
              <a:t>Projektübersicht (Auszug 2/2)</a:t>
            </a:r>
            <a:endParaRPr lang="de-DE" sz="2400" dirty="0">
              <a:solidFill>
                <a:schemeClr val="tx1">
                  <a:lumMod val="75000"/>
                  <a:lumOff val="25000"/>
                </a:schemeClr>
              </a:solidFill>
              <a:latin typeface="Century Gothic" panose="020B0502020202020204" pitchFamily="34" charset="0"/>
              <a:ea typeface="+mn-ea"/>
              <a:cs typeface="+mn-cs"/>
            </a:endParaRPr>
          </a:p>
        </p:txBody>
      </p:sp>
      <p:graphicFrame>
        <p:nvGraphicFramePr>
          <p:cNvPr id="11" name="Objekt 10" hidden="1"/>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Folie" r:id="rId4" imgW="270" imgH="270" progId="TCLayout.ActiveDocument.1">
                  <p:embed/>
                </p:oleObj>
              </mc:Choice>
              <mc:Fallback>
                <p:oleObj name="think-cell Folie" r:id="rId4" imgW="270" imgH="270" progId="TCLayout.ActiveDocument.1">
                  <p:embed/>
                  <p:pic>
                    <p:nvPicPr>
                      <p:cNvPr id="11" name="Objekt 10"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2" name="Textplatzhalter 46"/>
          <p:cNvSpPr txBox="1">
            <a:spLocks/>
          </p:cNvSpPr>
          <p:nvPr/>
        </p:nvSpPr>
        <p:spPr>
          <a:xfrm>
            <a:off x="539553" y="1340768"/>
            <a:ext cx="8147246" cy="5085754"/>
          </a:xfrm>
          <a:prstGeom prst="rect">
            <a:avLst/>
          </a:prstGeom>
        </p:spPr>
        <p:txBody>
          <a:bodyPr vert="horz" wrap="square" lIns="108000" tIns="36000" rIns="36000" bIns="36000" rtlCol="0">
            <a:noAutofit/>
          </a:bodyPr>
          <a:lstStyle>
            <a:lvl1pPr marL="182563" indent="-182563" algn="l" defTabSz="914400" rtl="0" eaLnBrk="1" latinLnBrk="0" hangingPunct="1">
              <a:lnSpc>
                <a:spcPct val="120000"/>
              </a:lnSpc>
              <a:spcBef>
                <a:spcPts val="400"/>
              </a:spcBef>
              <a:buClr>
                <a:schemeClr val="accent3"/>
              </a:buClr>
              <a:buFont typeface="Century Gothic" panose="020B0502020202020204" pitchFamily="34" charset="0"/>
              <a:buChar char="›"/>
              <a:defRPr sz="1200" kern="1200">
                <a:solidFill>
                  <a:schemeClr val="tx1"/>
                </a:solidFill>
                <a:latin typeface="+mn-lt"/>
                <a:ea typeface="+mn-ea"/>
                <a:cs typeface="+mn-cs"/>
              </a:defRPr>
            </a:lvl1pPr>
            <a:lvl2pPr marL="357188" indent="-174625" algn="l" defTabSz="914400" rtl="0" eaLnBrk="1" latinLnBrk="0" hangingPunct="1">
              <a:lnSpc>
                <a:spcPct val="120000"/>
              </a:lnSpc>
              <a:spcBef>
                <a:spcPts val="400"/>
              </a:spcBef>
              <a:buClr>
                <a:schemeClr val="accent3"/>
              </a:buClr>
              <a:buFont typeface="Century Gothic" panose="020B0502020202020204" pitchFamily="34" charset="0"/>
              <a:buChar char="›"/>
              <a:defRPr sz="1000" kern="1200">
                <a:solidFill>
                  <a:schemeClr val="tx1"/>
                </a:solidFill>
                <a:latin typeface="+mn-lt"/>
                <a:ea typeface="+mn-ea"/>
                <a:cs typeface="+mn-cs"/>
              </a:defRPr>
            </a:lvl2pPr>
            <a:lvl3pPr marL="539750" indent="-182563" algn="l" defTabSz="914400" rtl="0" eaLnBrk="1" latinLnBrk="0" hangingPunct="1">
              <a:lnSpc>
                <a:spcPct val="120000"/>
              </a:lnSpc>
              <a:spcBef>
                <a:spcPts val="400"/>
              </a:spcBef>
              <a:buClr>
                <a:schemeClr val="accent3"/>
              </a:buClr>
              <a:buFont typeface="Century Gothic" panose="020B0502020202020204" pitchFamily="34" charset="0"/>
              <a:buChar char="›"/>
              <a:defRPr sz="800" kern="1200">
                <a:solidFill>
                  <a:schemeClr val="tx1"/>
                </a:solidFill>
                <a:latin typeface="+mn-lt"/>
                <a:ea typeface="+mn-ea"/>
                <a:cs typeface="+mn-cs"/>
              </a:defRPr>
            </a:lvl3pPr>
            <a:lvl4pPr marL="714375" indent="-174625" algn="l" defTabSz="914400" rtl="0" eaLnBrk="1" latinLnBrk="0" hangingPunct="1">
              <a:lnSpc>
                <a:spcPct val="120000"/>
              </a:lnSpc>
              <a:spcBef>
                <a:spcPts val="400"/>
              </a:spcBef>
              <a:buClr>
                <a:schemeClr val="accent3"/>
              </a:buClr>
              <a:buFont typeface="Century Gothic" panose="020B0502020202020204" pitchFamily="34" charset="0"/>
              <a:buChar char="›"/>
              <a:defRPr sz="800" kern="1200">
                <a:solidFill>
                  <a:schemeClr val="tx1"/>
                </a:solidFill>
                <a:latin typeface="+mn-lt"/>
                <a:ea typeface="+mn-ea"/>
                <a:cs typeface="+mn-cs"/>
              </a:defRPr>
            </a:lvl4pPr>
            <a:lvl5pPr marL="898525" indent="-184150" algn="l" defTabSz="914400" rtl="0" eaLnBrk="1" latinLnBrk="0" hangingPunct="1">
              <a:lnSpc>
                <a:spcPct val="120000"/>
              </a:lnSpc>
              <a:spcBef>
                <a:spcPts val="400"/>
              </a:spcBef>
              <a:buClr>
                <a:schemeClr val="accent3"/>
              </a:buClr>
              <a:buFont typeface="Century Gothic" panose="020B0502020202020204" pitchFamily="34" charset="0"/>
              <a:buChar char="›"/>
              <a:defRPr sz="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44000" indent="-144000">
              <a:lnSpc>
                <a:spcPct val="110000"/>
              </a:lnSpc>
              <a:spcBef>
                <a:spcPts val="0"/>
              </a:spcBef>
              <a:spcAft>
                <a:spcPts val="600"/>
              </a:spcAft>
              <a:buClr>
                <a:schemeClr val="tx1">
                  <a:lumMod val="75000"/>
                  <a:lumOff val="25000"/>
                </a:schemeClr>
              </a:buClr>
              <a:defRPr/>
            </a:pPr>
            <a:r>
              <a:rPr lang="de-DE" sz="1100" dirty="0">
                <a:solidFill>
                  <a:schemeClr val="tx1">
                    <a:lumMod val="75000"/>
                    <a:lumOff val="25000"/>
                  </a:schemeClr>
                </a:solidFill>
                <a:latin typeface="Century Gothic" panose="020B0502020202020204" pitchFamily="34" charset="0"/>
              </a:rPr>
              <a:t>Krankenkasse, 2013-2015, Konzeption BI-System, Durchführung Best Practices Workshops, Sybase IQ 16, Data Services</a:t>
            </a:r>
          </a:p>
          <a:p>
            <a:pPr marL="144000" indent="-144000">
              <a:lnSpc>
                <a:spcPct val="110000"/>
              </a:lnSpc>
              <a:spcBef>
                <a:spcPts val="0"/>
              </a:spcBef>
              <a:spcAft>
                <a:spcPts val="600"/>
              </a:spcAft>
              <a:buClr>
                <a:schemeClr val="tx1">
                  <a:lumMod val="75000"/>
                  <a:lumOff val="25000"/>
                </a:schemeClr>
              </a:buClr>
              <a:defRPr/>
            </a:pPr>
            <a:r>
              <a:rPr lang="de-DE" sz="1100" dirty="0">
                <a:solidFill>
                  <a:schemeClr val="tx1">
                    <a:lumMod val="75000"/>
                    <a:lumOff val="25000"/>
                  </a:schemeClr>
                </a:solidFill>
                <a:latin typeface="Century Gothic" panose="020B0502020202020204" pitchFamily="34" charset="0"/>
              </a:rPr>
              <a:t>Versicherung, 2014 – Konzeption Kennzahlensystem, Projektleitung, Oracle</a:t>
            </a:r>
          </a:p>
          <a:p>
            <a:pPr marL="144000" indent="-144000">
              <a:lnSpc>
                <a:spcPct val="110000"/>
              </a:lnSpc>
              <a:spcBef>
                <a:spcPts val="0"/>
              </a:spcBef>
              <a:spcAft>
                <a:spcPts val="600"/>
              </a:spcAft>
              <a:buClr>
                <a:schemeClr val="tx1">
                  <a:lumMod val="75000"/>
                  <a:lumOff val="25000"/>
                </a:schemeClr>
              </a:buClr>
              <a:defRPr/>
            </a:pPr>
            <a:r>
              <a:rPr lang="de-DE" sz="1100" dirty="0">
                <a:solidFill>
                  <a:schemeClr val="tx1">
                    <a:lumMod val="75000"/>
                    <a:lumOff val="25000"/>
                  </a:schemeClr>
                </a:solidFill>
                <a:latin typeface="Century Gothic" panose="020B0502020202020204" pitchFamily="34" charset="0"/>
              </a:rPr>
              <a:t>Banken, 2010 – Migration BI-Plattform, SAP BusinessObjects BI-Plattform (WebIntelligence, DesktopIntelligence, UDT)</a:t>
            </a:r>
          </a:p>
          <a:p>
            <a:pPr marL="144000" indent="-144000">
              <a:lnSpc>
                <a:spcPct val="110000"/>
              </a:lnSpc>
              <a:spcBef>
                <a:spcPts val="0"/>
              </a:spcBef>
              <a:spcAft>
                <a:spcPts val="600"/>
              </a:spcAft>
              <a:buClr>
                <a:schemeClr val="tx1">
                  <a:lumMod val="75000"/>
                  <a:lumOff val="25000"/>
                </a:schemeClr>
              </a:buClr>
              <a:defRPr/>
            </a:pPr>
            <a:r>
              <a:rPr lang="de-DE" sz="1100" dirty="0">
                <a:solidFill>
                  <a:schemeClr val="tx1">
                    <a:lumMod val="75000"/>
                    <a:lumOff val="25000"/>
                  </a:schemeClr>
                </a:solidFill>
                <a:latin typeface="Century Gothic" panose="020B0502020202020204" pitchFamily="34" charset="0"/>
              </a:rPr>
              <a:t>Logistik, 2008-2009 – Test Stammdatenmanagement-System, </a:t>
            </a:r>
            <a:r>
              <a:rPr lang="de-DE" sz="1100" dirty="0" err="1">
                <a:solidFill>
                  <a:schemeClr val="tx1">
                    <a:lumMod val="75000"/>
                    <a:lumOff val="25000"/>
                  </a:schemeClr>
                </a:solidFill>
                <a:latin typeface="Century Gothic" panose="020B0502020202020204" pitchFamily="34" charset="0"/>
              </a:rPr>
              <a:t>WinRunner</a:t>
            </a:r>
            <a:r>
              <a:rPr lang="de-DE" sz="1100" dirty="0">
                <a:solidFill>
                  <a:schemeClr val="tx1">
                    <a:lumMod val="75000"/>
                    <a:lumOff val="25000"/>
                  </a:schemeClr>
                </a:solidFill>
                <a:latin typeface="Century Gothic" panose="020B0502020202020204" pitchFamily="34" charset="0"/>
              </a:rPr>
              <a:t>, </a:t>
            </a:r>
            <a:r>
              <a:rPr lang="de-DE" sz="1100" dirty="0" err="1">
                <a:solidFill>
                  <a:schemeClr val="tx1">
                    <a:lumMod val="75000"/>
                    <a:lumOff val="25000"/>
                  </a:schemeClr>
                </a:solidFill>
                <a:latin typeface="Century Gothic" panose="020B0502020202020204" pitchFamily="34" charset="0"/>
              </a:rPr>
              <a:t>QuickTest</a:t>
            </a:r>
            <a:r>
              <a:rPr lang="de-DE" sz="1100" dirty="0">
                <a:solidFill>
                  <a:schemeClr val="tx1">
                    <a:lumMod val="75000"/>
                    <a:lumOff val="25000"/>
                  </a:schemeClr>
                </a:solidFill>
                <a:latin typeface="Century Gothic" panose="020B0502020202020204" pitchFamily="34" charset="0"/>
              </a:rPr>
              <a:t> Pro</a:t>
            </a:r>
          </a:p>
          <a:p>
            <a:pPr marL="144000" indent="-144000">
              <a:lnSpc>
                <a:spcPct val="110000"/>
              </a:lnSpc>
              <a:spcBef>
                <a:spcPts val="0"/>
              </a:spcBef>
              <a:spcAft>
                <a:spcPts val="600"/>
              </a:spcAft>
              <a:buClr>
                <a:schemeClr val="tx1">
                  <a:lumMod val="75000"/>
                  <a:lumOff val="25000"/>
                </a:schemeClr>
              </a:buClr>
              <a:defRPr/>
            </a:pPr>
            <a:r>
              <a:rPr lang="de-DE" sz="1100" dirty="0">
                <a:solidFill>
                  <a:schemeClr val="tx1">
                    <a:lumMod val="75000"/>
                    <a:lumOff val="25000"/>
                  </a:schemeClr>
                </a:solidFill>
                <a:latin typeface="Century Gothic" panose="020B0502020202020204" pitchFamily="34" charset="0"/>
              </a:rPr>
              <a:t>Schulungsleiter seit 2009, Reporting: SAP BO WebIntelligence, Information Design Tool, Universe Design Tool, Analysis </a:t>
            </a:r>
            <a:r>
              <a:rPr lang="de-DE" sz="1100" dirty="0" err="1">
                <a:solidFill>
                  <a:schemeClr val="tx1">
                    <a:lumMod val="75000"/>
                    <a:lumOff val="25000"/>
                  </a:schemeClr>
                </a:solidFill>
                <a:latin typeface="Century Gothic" panose="020B0502020202020204" pitchFamily="34" charset="0"/>
              </a:rPr>
              <a:t>for</a:t>
            </a:r>
            <a:r>
              <a:rPr lang="de-DE" sz="1100" dirty="0">
                <a:solidFill>
                  <a:schemeClr val="tx1">
                    <a:lumMod val="75000"/>
                    <a:lumOff val="25000"/>
                  </a:schemeClr>
                </a:solidFill>
                <a:latin typeface="Century Gothic" panose="020B0502020202020204" pitchFamily="34" charset="0"/>
              </a:rPr>
              <a:t> Office, Central Management </a:t>
            </a:r>
            <a:r>
              <a:rPr lang="de-DE" sz="1100" dirty="0" err="1">
                <a:solidFill>
                  <a:schemeClr val="tx1">
                    <a:lumMod val="75000"/>
                    <a:lumOff val="25000"/>
                  </a:schemeClr>
                </a:solidFill>
                <a:latin typeface="Century Gothic" panose="020B0502020202020204" pitchFamily="34" charset="0"/>
              </a:rPr>
              <a:t>Console</a:t>
            </a:r>
            <a:r>
              <a:rPr lang="de-DE" sz="1100" dirty="0">
                <a:solidFill>
                  <a:schemeClr val="tx1">
                    <a:lumMod val="75000"/>
                    <a:lumOff val="25000"/>
                  </a:schemeClr>
                </a:solidFill>
                <a:latin typeface="Century Gothic" panose="020B0502020202020204" pitchFamily="34" charset="0"/>
              </a:rPr>
              <a:t> (CMC), DesktopIntelligence, ETL: SAP Data Services</a:t>
            </a:r>
          </a:p>
          <a:p>
            <a:pPr marL="144000" indent="-144000">
              <a:lnSpc>
                <a:spcPct val="110000"/>
              </a:lnSpc>
              <a:spcBef>
                <a:spcPts val="0"/>
              </a:spcBef>
              <a:spcAft>
                <a:spcPts val="600"/>
              </a:spcAft>
              <a:buClr>
                <a:schemeClr val="tx1">
                  <a:lumMod val="75000"/>
                  <a:lumOff val="25000"/>
                </a:schemeClr>
              </a:buClr>
              <a:defRPr/>
            </a:pPr>
            <a:r>
              <a:rPr lang="de-DE" sz="1100" dirty="0">
                <a:solidFill>
                  <a:schemeClr val="tx1">
                    <a:lumMod val="75000"/>
                    <a:lumOff val="25000"/>
                  </a:schemeClr>
                </a:solidFill>
                <a:latin typeface="Century Gothic" panose="020B0502020202020204" pitchFamily="34" charset="0"/>
              </a:rPr>
              <a:t>Interne Projekte seit 2009, Leitung Reporting Taskforce, SAP Lumira, SAP DesignStudio, </a:t>
            </a:r>
            <a:br>
              <a:rPr lang="de-DE" sz="1100" dirty="0">
                <a:solidFill>
                  <a:schemeClr val="tx1">
                    <a:lumMod val="75000"/>
                    <a:lumOff val="25000"/>
                  </a:schemeClr>
                </a:solidFill>
                <a:latin typeface="Century Gothic" panose="020B0502020202020204" pitchFamily="34" charset="0"/>
              </a:rPr>
            </a:br>
            <a:r>
              <a:rPr lang="de-DE" sz="1100" dirty="0">
                <a:solidFill>
                  <a:schemeClr val="tx1">
                    <a:lumMod val="75000"/>
                    <a:lumOff val="25000"/>
                  </a:schemeClr>
                </a:solidFill>
                <a:latin typeface="Century Gothic" panose="020B0502020202020204" pitchFamily="34" charset="0"/>
              </a:rPr>
              <a:t>Microsoft Power BI, Tableau, Crystal Reports</a:t>
            </a:r>
          </a:p>
          <a:p>
            <a:pPr marL="144000" indent="-144000">
              <a:lnSpc>
                <a:spcPct val="110000"/>
              </a:lnSpc>
              <a:spcBef>
                <a:spcPts val="0"/>
              </a:spcBef>
              <a:spcAft>
                <a:spcPts val="600"/>
              </a:spcAft>
              <a:buClr>
                <a:srgbClr val="FF0000"/>
              </a:buClr>
              <a:defRPr/>
            </a:pPr>
            <a:endParaRPr lang="de-DE" sz="1100" dirty="0">
              <a:solidFill>
                <a:schemeClr val="tx1">
                  <a:lumMod val="75000"/>
                  <a:lumOff val="25000"/>
                </a:schemeClr>
              </a:solidFill>
              <a:latin typeface="Century Gothic" panose="020B0502020202020204" pitchFamily="34" charset="0"/>
            </a:endParaRPr>
          </a:p>
          <a:p>
            <a:pPr marL="144000" indent="-144000">
              <a:lnSpc>
                <a:spcPct val="110000"/>
              </a:lnSpc>
              <a:spcBef>
                <a:spcPts val="0"/>
              </a:spcBef>
              <a:buClr>
                <a:srgbClr val="FF0000"/>
              </a:buClr>
              <a:defRPr/>
            </a:pPr>
            <a:endParaRPr lang="de-DE" sz="1100" dirty="0">
              <a:solidFill>
                <a:schemeClr val="tx1">
                  <a:lumMod val="75000"/>
                  <a:lumOff val="25000"/>
                </a:schemeClr>
              </a:solidFill>
              <a:latin typeface="Century Gothic" panose="020B0502020202020204" pitchFamily="34" charset="0"/>
            </a:endParaRPr>
          </a:p>
          <a:p>
            <a:pPr marL="144000" indent="-144000">
              <a:lnSpc>
                <a:spcPct val="110000"/>
              </a:lnSpc>
              <a:spcBef>
                <a:spcPts val="0"/>
              </a:spcBef>
              <a:buClr>
                <a:srgbClr val="FF0000"/>
              </a:buClr>
              <a:defRPr/>
            </a:pPr>
            <a:endParaRPr lang="de-DE" sz="1100" dirty="0">
              <a:solidFill>
                <a:schemeClr val="tx1">
                  <a:lumMod val="75000"/>
                  <a:lumOff val="25000"/>
                </a:schemeClr>
              </a:solidFill>
              <a:latin typeface="Century Gothic" panose="020B0502020202020204" pitchFamily="34" charset="0"/>
            </a:endParaRPr>
          </a:p>
        </p:txBody>
      </p:sp>
      <p:sp>
        <p:nvSpPr>
          <p:cNvPr id="3" name="Textplatzhalter 2">
            <a:extLst>
              <a:ext uri="{FF2B5EF4-FFF2-40B4-BE49-F238E27FC236}">
                <a16:creationId xmlns:a16="http://schemas.microsoft.com/office/drawing/2014/main" id="{3551822A-C64D-4F92-93D2-7942BA1F6253}"/>
              </a:ext>
            </a:extLst>
          </p:cNvPr>
          <p:cNvSpPr>
            <a:spLocks noGrp="1"/>
          </p:cNvSpPr>
          <p:nvPr>
            <p:ph type="body" sz="quarter" idx="10"/>
          </p:nvPr>
        </p:nvSpPr>
        <p:spPr/>
        <p:txBody>
          <a:bodyPr/>
          <a:lstStyle/>
          <a:p>
            <a:endParaRPr lang="de-DE" dirty="0">
              <a:solidFill>
                <a:schemeClr val="tx1">
                  <a:lumMod val="75000"/>
                  <a:lumOff val="25000"/>
                </a:schemeClr>
              </a:solidFill>
              <a:latin typeface="Century Gothic" panose="020B0502020202020204" pitchFamily="34" charset="0"/>
            </a:endParaRPr>
          </a:p>
          <a:p>
            <a:endParaRPr lang="de-DE" dirty="0">
              <a:solidFill>
                <a:schemeClr val="tx1">
                  <a:lumMod val="75000"/>
                  <a:lumOff val="25000"/>
                </a:schemeClr>
              </a:solidFill>
            </a:endParaRPr>
          </a:p>
        </p:txBody>
      </p:sp>
      <p:pic>
        <p:nvPicPr>
          <p:cNvPr id="7" name="Picture 6">
            <a:extLst>
              <a:ext uri="{FF2B5EF4-FFF2-40B4-BE49-F238E27FC236}">
                <a16:creationId xmlns:a16="http://schemas.microsoft.com/office/drawing/2014/main" id="{B1BD3FEE-CF8C-4392-9C6E-157F0986772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3492030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457200" y="274638"/>
            <a:ext cx="8531216" cy="1143000"/>
          </a:xfrm>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ea typeface="+mn-ea"/>
                <a:cs typeface="+mn-cs"/>
              </a:rPr>
              <a:t>Entwicklung End2End-Datenmodell für die Supply Chain</a:t>
            </a:r>
          </a:p>
        </p:txBody>
      </p:sp>
      <p:graphicFrame>
        <p:nvGraphicFramePr>
          <p:cNvPr id="5" name="Tabelle 6"/>
          <p:cNvGraphicFramePr>
            <a:graphicFrameLocks noGrp="1"/>
          </p:cNvGraphicFramePr>
          <p:nvPr>
            <p:extLst>
              <p:ext uri="{D42A27DB-BD31-4B8C-83A1-F6EECF244321}">
                <p14:modId xmlns:p14="http://schemas.microsoft.com/office/powerpoint/2010/main" val="1624920834"/>
              </p:ext>
            </p:extLst>
          </p:nvPr>
        </p:nvGraphicFramePr>
        <p:xfrm>
          <a:off x="650325" y="1412776"/>
          <a:ext cx="7850207" cy="4391488"/>
        </p:xfrm>
        <a:graphic>
          <a:graphicData uri="http://schemas.openxmlformats.org/drawingml/2006/table">
            <a:tbl>
              <a:tblPr bandRow="1">
                <a:tableStyleId>{2D5ABB26-0587-4C30-8999-92F81FD0307C}</a:tableStyleId>
              </a:tblPr>
              <a:tblGrid>
                <a:gridCol w="1297007">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Branche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err="1">
                          <a:solidFill>
                            <a:schemeClr val="tx1">
                              <a:lumMod val="75000"/>
                              <a:lumOff val="25000"/>
                            </a:schemeClr>
                          </a:solidFill>
                          <a:latin typeface="Century Gothic" panose="020B0502020202020204" pitchFamily="34" charset="0"/>
                        </a:rPr>
                        <a:t>Pharma</a:t>
                      </a:r>
                      <a:endParaRPr lang="de-DE" sz="1100" dirty="0">
                        <a:solidFill>
                          <a:schemeClr val="tx1">
                            <a:lumMod val="75000"/>
                            <a:lumOff val="25000"/>
                          </a:schemeClr>
                        </a:solidFill>
                        <a:latin typeface="Century Gothic" panose="020B0502020202020204" pitchFamily="34" charset="0"/>
                      </a:endParaRP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Zeitraum</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Seit 07/2020</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Projekt-Beschreibung</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Es wird ein Datenmodell entwickelt für die Supply Chain. Dieses ermöglich Auswertungen entlang der gesamten Wertschöpfungskette. Fragen nach der Reichweite von Fertigerzeugnissen und Rohstoffen, Ermittlung von Lieferengpässen von den Lieferanten und Auslieferungen an die Endkunden und Auswirkung von Unterbrechungen von Teilen der Lieferkette, Priorisierung der Vergabe von Rohstoffen für die Produktion werden damit beantwortet. Die Auswertungen und die </a:t>
                      </a:r>
                      <a:r>
                        <a:rPr lang="de-DE" sz="1100" dirty="0" err="1">
                          <a:solidFill>
                            <a:schemeClr val="tx1">
                              <a:lumMod val="75000"/>
                              <a:lumOff val="25000"/>
                            </a:schemeClr>
                          </a:solidFill>
                          <a:latin typeface="Century Gothic" panose="020B0502020202020204" pitchFamily="34" charset="0"/>
                        </a:rPr>
                        <a:t>Inventory</a:t>
                      </a:r>
                      <a:r>
                        <a:rPr lang="de-DE" sz="1100" dirty="0">
                          <a:solidFill>
                            <a:schemeClr val="tx1">
                              <a:lumMod val="75000"/>
                              <a:lumOff val="25000"/>
                            </a:schemeClr>
                          </a:solidFill>
                          <a:latin typeface="Century Gothic" panose="020B0502020202020204" pitchFamily="34" charset="0"/>
                        </a:rPr>
                        <a:t> </a:t>
                      </a:r>
                      <a:r>
                        <a:rPr lang="de-DE" sz="1100" dirty="0" err="1">
                          <a:solidFill>
                            <a:schemeClr val="tx1">
                              <a:lumMod val="75000"/>
                              <a:lumOff val="25000"/>
                            </a:schemeClr>
                          </a:solidFill>
                          <a:latin typeface="Century Gothic" panose="020B0502020202020204" pitchFamily="34" charset="0"/>
                        </a:rPr>
                        <a:t>Projection</a:t>
                      </a:r>
                      <a:r>
                        <a:rPr lang="de-DE" sz="1100" dirty="0">
                          <a:solidFill>
                            <a:schemeClr val="tx1">
                              <a:lumMod val="75000"/>
                              <a:lumOff val="25000"/>
                            </a:schemeClr>
                          </a:solidFill>
                          <a:latin typeface="Century Gothic" panose="020B0502020202020204" pitchFamily="34" charset="0"/>
                        </a:rPr>
                        <a:t> werden in Dashboards in Tableau visualisiert.</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83628">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Eigene Rolle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Business Analyse, Konzeption, Entwicklung</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Tätigkeiten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Beratung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Anforderungsaufnahme/Business Analyse</a:t>
                      </a:r>
                    </a:p>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de-DE" sz="1100" kern="1200" dirty="0">
                          <a:solidFill>
                            <a:schemeClr val="tx1">
                              <a:lumMod val="75000"/>
                              <a:lumOff val="25000"/>
                            </a:schemeClr>
                          </a:solidFill>
                          <a:latin typeface="Century Gothic" panose="020B0502020202020204" pitchFamily="34" charset="0"/>
                          <a:ea typeface="+mn-ea"/>
                          <a:cs typeface="+mn-cs"/>
                        </a:rPr>
                        <a:t>Konzeption Datenmodell</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ETL-Konzeption und Entwicklung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Berichtskonzeption und Entwicklung</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Technischer Rahmen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en-IN" sz="1100" kern="1200" dirty="0">
                          <a:solidFill>
                            <a:schemeClr val="tx1">
                              <a:lumMod val="75000"/>
                              <a:lumOff val="25000"/>
                            </a:schemeClr>
                          </a:solidFill>
                          <a:latin typeface="Century Gothic" panose="020B0502020202020204" pitchFamily="34" charset="0"/>
                          <a:ea typeface="+mn-ea"/>
                          <a:cs typeface="+mn-cs"/>
                        </a:rPr>
                        <a:t>ETL </a:t>
                      </a:r>
                      <a:r>
                        <a:rPr lang="en-IN" sz="1100" kern="1200" dirty="0" err="1">
                          <a:solidFill>
                            <a:schemeClr val="tx1">
                              <a:lumMod val="75000"/>
                              <a:lumOff val="25000"/>
                            </a:schemeClr>
                          </a:solidFill>
                          <a:latin typeface="Century Gothic" panose="020B0502020202020204" pitchFamily="34" charset="0"/>
                          <a:ea typeface="+mn-ea"/>
                          <a:cs typeface="+mn-cs"/>
                        </a:rPr>
                        <a:t>mit</a:t>
                      </a:r>
                      <a:r>
                        <a:rPr lang="en-IN" sz="1100" kern="1200" dirty="0">
                          <a:solidFill>
                            <a:schemeClr val="tx1">
                              <a:lumMod val="75000"/>
                              <a:lumOff val="25000"/>
                            </a:schemeClr>
                          </a:solidFill>
                          <a:latin typeface="Century Gothic" panose="020B0502020202020204" pitchFamily="34" charset="0"/>
                          <a:ea typeface="+mn-ea"/>
                          <a:cs typeface="+mn-cs"/>
                        </a:rPr>
                        <a:t> Alteryx, Reporting </a:t>
                      </a:r>
                      <a:r>
                        <a:rPr lang="en-IN" sz="1100" kern="1200" dirty="0" err="1">
                          <a:solidFill>
                            <a:schemeClr val="tx1">
                              <a:lumMod val="75000"/>
                              <a:lumOff val="25000"/>
                            </a:schemeClr>
                          </a:solidFill>
                          <a:latin typeface="Century Gothic" panose="020B0502020202020204" pitchFamily="34" charset="0"/>
                          <a:ea typeface="+mn-ea"/>
                          <a:cs typeface="+mn-cs"/>
                        </a:rPr>
                        <a:t>mit</a:t>
                      </a:r>
                      <a:r>
                        <a:rPr lang="en-IN" sz="1100" kern="1200" dirty="0">
                          <a:solidFill>
                            <a:schemeClr val="tx1">
                              <a:lumMod val="75000"/>
                              <a:lumOff val="25000"/>
                            </a:schemeClr>
                          </a:solidFill>
                          <a:latin typeface="Century Gothic" panose="020B0502020202020204" pitchFamily="34" charset="0"/>
                          <a:ea typeface="+mn-ea"/>
                          <a:cs typeface="+mn-cs"/>
                        </a:rPr>
                        <a:t> Tableau, Snowflake, MSSQL Server, SAP BW/ERP</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7" name="Picture 6">
            <a:extLst>
              <a:ext uri="{FF2B5EF4-FFF2-40B4-BE49-F238E27FC236}">
                <a16:creationId xmlns:a16="http://schemas.microsoft.com/office/drawing/2014/main" id="{823715C4-1E35-4B95-A35C-C183F1044CD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2923398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457200" y="274638"/>
            <a:ext cx="8291264" cy="1143000"/>
          </a:xfrm>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ea typeface="+mn-ea"/>
                <a:cs typeface="+mn-cs"/>
              </a:rPr>
              <a:t>Prozessautomatisierung im Supply Chain Management</a:t>
            </a:r>
          </a:p>
        </p:txBody>
      </p:sp>
      <p:graphicFrame>
        <p:nvGraphicFramePr>
          <p:cNvPr id="5" name="Tabelle 6"/>
          <p:cNvGraphicFramePr>
            <a:graphicFrameLocks noGrp="1"/>
          </p:cNvGraphicFramePr>
          <p:nvPr>
            <p:extLst>
              <p:ext uri="{D42A27DB-BD31-4B8C-83A1-F6EECF244321}">
                <p14:modId xmlns:p14="http://schemas.microsoft.com/office/powerpoint/2010/main" val="67226871"/>
              </p:ext>
            </p:extLst>
          </p:nvPr>
        </p:nvGraphicFramePr>
        <p:xfrm>
          <a:off x="650325" y="1412776"/>
          <a:ext cx="7850207" cy="5397328"/>
        </p:xfrm>
        <a:graphic>
          <a:graphicData uri="http://schemas.openxmlformats.org/drawingml/2006/table">
            <a:tbl>
              <a:tblPr bandRow="1">
                <a:tableStyleId>{2D5ABB26-0587-4C30-8999-92F81FD0307C}</a:tableStyleId>
              </a:tblPr>
              <a:tblGrid>
                <a:gridCol w="1297007">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Branche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err="1">
                          <a:solidFill>
                            <a:schemeClr val="tx1">
                              <a:lumMod val="75000"/>
                              <a:lumOff val="25000"/>
                            </a:schemeClr>
                          </a:solidFill>
                          <a:latin typeface="Century Gothic" panose="020B0502020202020204" pitchFamily="34" charset="0"/>
                        </a:rPr>
                        <a:t>Pharma</a:t>
                      </a:r>
                      <a:endParaRPr lang="de-DE" sz="1100" dirty="0">
                        <a:solidFill>
                          <a:schemeClr val="tx1">
                            <a:lumMod val="75000"/>
                            <a:lumOff val="25000"/>
                          </a:schemeClr>
                        </a:solidFill>
                        <a:latin typeface="Century Gothic" panose="020B0502020202020204" pitchFamily="34" charset="0"/>
                      </a:endParaRP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Zeitraum</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11/2019 bis 09/2020</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Projekt-Beschreibung</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Im Supply Chain Management wird der optimalen Sicherheitsbestand für die Materialien nach Industrie-Standard berechnet, um vor Stock-outs geschützt zu sein und daraus resultierende Lost Net Sales zu verhindern. Dieser wird aus den Umsatz- und Forecast-Daten, den Preisen der Materialien, Priorität und ABCD Segmentierung aus dem SAP ERP und lokalen System der angeschlossenen Unternehmen mit Alteryx ermittelt und mit Tableau visualisiert.</a:t>
                      </a:r>
                    </a:p>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Drohende Stock-outs werden händisch aus dem ERP ermittelt. Dieser Prozess wird automatisiert, um manuelle Fehler zu vermeiden und die Bearbeitungszeit zu reduzieren.</a:t>
                      </a:r>
                    </a:p>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Die Stock-outs werden in einem Tableau-Dashboard dargestellt.</a:t>
                      </a:r>
                    </a:p>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Um alle relevanten KPIs an einem zentralen Ort ständig im Blick zu haben, wird ein Dashboard in Tableau erstellt.</a:t>
                      </a:r>
                    </a:p>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Der Prozess für die Forecasts wird überarbeitet und automatisiert, um die Qualität zu verbessern und Forecast-Genauigkeit zu erhöhen.</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83628">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Eigene Rolle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Business Analyse, Konzeption, Entwicklung</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Tätigkeiten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Beratung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Anforderungsaufnahme/Business Analyse</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ETL-Konzeption und Entwicklung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Berichtskonzeption und Entwicklung</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Technischer Rahmen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en-IN" sz="1100" kern="1200" dirty="0">
                          <a:solidFill>
                            <a:schemeClr val="tx1">
                              <a:lumMod val="75000"/>
                              <a:lumOff val="25000"/>
                            </a:schemeClr>
                          </a:solidFill>
                          <a:latin typeface="Century Gothic" panose="020B0502020202020204" pitchFamily="34" charset="0"/>
                          <a:ea typeface="+mn-ea"/>
                          <a:cs typeface="+mn-cs"/>
                        </a:rPr>
                        <a:t>ETL </a:t>
                      </a:r>
                      <a:r>
                        <a:rPr lang="en-IN" sz="1100" kern="1200" dirty="0" err="1">
                          <a:solidFill>
                            <a:schemeClr val="tx1">
                              <a:lumMod val="75000"/>
                              <a:lumOff val="25000"/>
                            </a:schemeClr>
                          </a:solidFill>
                          <a:latin typeface="Century Gothic" panose="020B0502020202020204" pitchFamily="34" charset="0"/>
                          <a:ea typeface="+mn-ea"/>
                          <a:cs typeface="+mn-cs"/>
                        </a:rPr>
                        <a:t>mit</a:t>
                      </a:r>
                      <a:r>
                        <a:rPr lang="en-IN" sz="1100" kern="1200" dirty="0">
                          <a:solidFill>
                            <a:schemeClr val="tx1">
                              <a:lumMod val="75000"/>
                              <a:lumOff val="25000"/>
                            </a:schemeClr>
                          </a:solidFill>
                          <a:latin typeface="Century Gothic" panose="020B0502020202020204" pitchFamily="34" charset="0"/>
                          <a:ea typeface="+mn-ea"/>
                          <a:cs typeface="+mn-cs"/>
                        </a:rPr>
                        <a:t> Alteryx, Reporting </a:t>
                      </a:r>
                      <a:r>
                        <a:rPr lang="en-IN" sz="1100" kern="1200" dirty="0" err="1">
                          <a:solidFill>
                            <a:schemeClr val="tx1">
                              <a:lumMod val="75000"/>
                              <a:lumOff val="25000"/>
                            </a:schemeClr>
                          </a:solidFill>
                          <a:latin typeface="Century Gothic" panose="020B0502020202020204" pitchFamily="34" charset="0"/>
                          <a:ea typeface="+mn-ea"/>
                          <a:cs typeface="+mn-cs"/>
                        </a:rPr>
                        <a:t>mit</a:t>
                      </a:r>
                      <a:r>
                        <a:rPr lang="en-IN" sz="1100" kern="1200" dirty="0">
                          <a:solidFill>
                            <a:schemeClr val="tx1">
                              <a:lumMod val="75000"/>
                              <a:lumOff val="25000"/>
                            </a:schemeClr>
                          </a:solidFill>
                          <a:latin typeface="Century Gothic" panose="020B0502020202020204" pitchFamily="34" charset="0"/>
                          <a:ea typeface="+mn-ea"/>
                          <a:cs typeface="+mn-cs"/>
                        </a:rPr>
                        <a:t> Tableau, MSSQL Server, SAP BW/ERP</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7" name="Picture 6">
            <a:extLst>
              <a:ext uri="{FF2B5EF4-FFF2-40B4-BE49-F238E27FC236}">
                <a16:creationId xmlns:a16="http://schemas.microsoft.com/office/drawing/2014/main" id="{823715C4-1E35-4B95-A35C-C183F1044CD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3475769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algn="l">
              <a:spcBef>
                <a:spcPct val="20000"/>
              </a:spcBef>
            </a:pPr>
            <a:r>
              <a:rPr lang="de-DE" sz="2400" dirty="0">
                <a:solidFill>
                  <a:schemeClr val="tx1">
                    <a:lumMod val="75000"/>
                    <a:lumOff val="25000"/>
                  </a:schemeClr>
                </a:solidFill>
                <a:latin typeface="Century Gothic" panose="020B0502020202020204" pitchFamily="34" charset="0"/>
                <a:ea typeface="+mn-ea"/>
                <a:cs typeface="+mn-cs"/>
              </a:rPr>
              <a:t>Implementierung Budget-Prozess</a:t>
            </a:r>
          </a:p>
        </p:txBody>
      </p:sp>
      <p:graphicFrame>
        <p:nvGraphicFramePr>
          <p:cNvPr id="5" name="Tabelle 6"/>
          <p:cNvGraphicFramePr>
            <a:graphicFrameLocks noGrp="1"/>
          </p:cNvGraphicFramePr>
          <p:nvPr>
            <p:extLst>
              <p:ext uri="{D42A27DB-BD31-4B8C-83A1-F6EECF244321}">
                <p14:modId xmlns:p14="http://schemas.microsoft.com/office/powerpoint/2010/main" val="2296613226"/>
              </p:ext>
            </p:extLst>
          </p:nvPr>
        </p:nvGraphicFramePr>
        <p:xfrm>
          <a:off x="650325" y="1412776"/>
          <a:ext cx="7850207" cy="4207412"/>
        </p:xfrm>
        <a:graphic>
          <a:graphicData uri="http://schemas.openxmlformats.org/drawingml/2006/table">
            <a:tbl>
              <a:tblPr bandRow="1">
                <a:tableStyleId>{2D5ABB26-0587-4C30-8999-92F81FD0307C}</a:tableStyleId>
              </a:tblPr>
              <a:tblGrid>
                <a:gridCol w="1297007">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Branche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err="1">
                          <a:solidFill>
                            <a:schemeClr val="tx1">
                              <a:lumMod val="75000"/>
                              <a:lumOff val="25000"/>
                            </a:schemeClr>
                          </a:solidFill>
                          <a:latin typeface="Century Gothic" panose="020B0502020202020204" pitchFamily="34" charset="0"/>
                        </a:rPr>
                        <a:t>Pharma</a:t>
                      </a:r>
                      <a:endParaRPr lang="de-DE" sz="1100" dirty="0">
                        <a:solidFill>
                          <a:schemeClr val="tx1">
                            <a:lumMod val="75000"/>
                            <a:lumOff val="25000"/>
                          </a:schemeClr>
                        </a:solidFill>
                        <a:latin typeface="Century Gothic" panose="020B0502020202020204" pitchFamily="34" charset="0"/>
                      </a:endParaRP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3107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Zeitraum</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05/2019 bis 10/2019</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Projekt-Beschreibung</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Der Budget-Prozess ist in den letzten Jahren gewachsen und muss über die vielfältigen Standorte global durchgeführt werden. Die Anbindung verschiedener heterogener Datenquellen wird durchgeführt und automatisiert mit Hilfe des ETL-Tools Alteryx. Dabei wird eine neue Datenbasis für die Auswertung des Gesamtportfolios erstellt. Auswertungen werden mittels Tableau erstellt für diverse Fachbereiche, Lieferanten und Kunden.</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83628">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Eigene Rolle</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20000"/>
                        </a:lnSpc>
                        <a:spcBef>
                          <a:spcPts val="0"/>
                        </a:spcBef>
                        <a:spcAft>
                          <a:spcPts val="0"/>
                        </a:spcAft>
                        <a:buClr>
                          <a:srgbClr val="F4972C"/>
                        </a:buClr>
                        <a:buSzTx/>
                        <a:buFont typeface="Wingdings" pitchFamily="2" charset="2"/>
                        <a:buNone/>
                        <a:tabLst/>
                        <a:defRPr/>
                      </a:pPr>
                      <a:r>
                        <a:rPr lang="de-DE" sz="1100" dirty="0">
                          <a:solidFill>
                            <a:schemeClr val="tx1">
                              <a:lumMod val="75000"/>
                              <a:lumOff val="25000"/>
                            </a:schemeClr>
                          </a:solidFill>
                          <a:latin typeface="Century Gothic" panose="020B0502020202020204" pitchFamily="34" charset="0"/>
                        </a:rPr>
                        <a:t>Business Analyse, Konzeption, Entwicklung</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1348796">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Tätigkeiten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tc>
                  <a:txBody>
                    <a:bodyPr/>
                    <a:lstStyle/>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Beratung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Anforderungsaufnahme/Business Analyse</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ETL-Konzeption und Entwicklung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r>
                        <a:rPr lang="de-DE" sz="1100" kern="1200" dirty="0">
                          <a:solidFill>
                            <a:schemeClr val="tx1">
                              <a:lumMod val="75000"/>
                              <a:lumOff val="25000"/>
                            </a:schemeClr>
                          </a:solidFill>
                          <a:latin typeface="Century Gothic" panose="020B0502020202020204" pitchFamily="34" charset="0"/>
                          <a:ea typeface="+mn-ea"/>
                          <a:cs typeface="+mn-cs"/>
                        </a:rPr>
                        <a:t>Berichtskonzeption und Entwicklung</a:t>
                      </a:r>
                    </a:p>
                    <a:p>
                      <a:pPr marL="144000" lvl="0" indent="-144000" algn="l" defTabSz="914400" rtl="0" eaLnBrk="1" latinLnBrk="0" hangingPunct="1">
                        <a:lnSpc>
                          <a:spcPct val="120000"/>
                        </a:lnSpc>
                        <a:spcBef>
                          <a:spcPts val="0"/>
                        </a:spcBef>
                        <a:buClr>
                          <a:schemeClr val="tx1">
                            <a:lumMod val="75000"/>
                            <a:lumOff val="25000"/>
                          </a:schemeClr>
                        </a:buClr>
                        <a:buFont typeface="Century Gothic" panose="020B0502020202020204" pitchFamily="34" charset="0"/>
                        <a:buChar char="›"/>
                      </a:pPr>
                      <a:endParaRPr lang="de-DE" sz="1100" kern="1200" dirty="0">
                        <a:solidFill>
                          <a:schemeClr val="tx1">
                            <a:lumMod val="75000"/>
                            <a:lumOff val="25000"/>
                          </a:schemeClr>
                        </a:solidFill>
                        <a:latin typeface="Century Gothic" panose="020B0502020202020204" pitchFamily="34" charset="0"/>
                        <a:ea typeface="+mn-ea"/>
                        <a:cs typeface="+mn-cs"/>
                      </a:endParaRP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algn="l" defTabSz="914400" rtl="0" eaLnBrk="1" latinLnBrk="0" hangingPunct="1">
                        <a:lnSpc>
                          <a:spcPct val="100000"/>
                        </a:lnSpc>
                        <a:spcBef>
                          <a:spcPts val="0"/>
                        </a:spcBef>
                      </a:pPr>
                      <a:r>
                        <a:rPr lang="de-DE" sz="1050" b="0" kern="1200" cap="all" dirty="0">
                          <a:solidFill>
                            <a:schemeClr val="tx1">
                              <a:lumMod val="75000"/>
                              <a:lumOff val="25000"/>
                            </a:schemeClr>
                          </a:solidFill>
                          <a:latin typeface="Century Gothic" panose="020B0502020202020204" pitchFamily="34" charset="0"/>
                          <a:ea typeface="+mn-ea"/>
                          <a:cs typeface="+mn-cs"/>
                        </a:rPr>
                        <a:t>Technischer Rahmen</a:t>
                      </a:r>
                    </a:p>
                  </a:txBody>
                  <a:tcPr marT="72000" marB="72000" anchor="ctr">
                    <a:lnL w="9525" cap="flat" cmpd="sng" algn="ctr">
                      <a:solidFill>
                        <a:schemeClr val="bg1"/>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20000"/>
                        </a:lnSpc>
                        <a:spcBef>
                          <a:spcPts val="0"/>
                        </a:spcBef>
                        <a:spcAft>
                          <a:spcPts val="0"/>
                        </a:spcAft>
                        <a:buClr>
                          <a:schemeClr val="tx1">
                            <a:lumMod val="75000"/>
                            <a:lumOff val="25000"/>
                          </a:schemeClr>
                        </a:buClr>
                        <a:buSzTx/>
                        <a:buFont typeface="Century Gothic" panose="020B0502020202020204" pitchFamily="34" charset="0"/>
                        <a:buChar char="›"/>
                        <a:tabLst/>
                        <a:defRPr/>
                      </a:pPr>
                      <a:r>
                        <a:rPr lang="en-IN" sz="1100" kern="1200" dirty="0">
                          <a:solidFill>
                            <a:schemeClr val="tx1">
                              <a:lumMod val="75000"/>
                              <a:lumOff val="25000"/>
                            </a:schemeClr>
                          </a:solidFill>
                          <a:latin typeface="Century Gothic" panose="020B0502020202020204" pitchFamily="34" charset="0"/>
                          <a:ea typeface="+mn-ea"/>
                          <a:cs typeface="+mn-cs"/>
                        </a:rPr>
                        <a:t>ETL </a:t>
                      </a:r>
                      <a:r>
                        <a:rPr lang="en-IN" sz="1100" kern="1200" dirty="0" err="1">
                          <a:solidFill>
                            <a:schemeClr val="tx1">
                              <a:lumMod val="75000"/>
                              <a:lumOff val="25000"/>
                            </a:schemeClr>
                          </a:solidFill>
                          <a:latin typeface="Century Gothic" panose="020B0502020202020204" pitchFamily="34" charset="0"/>
                          <a:ea typeface="+mn-ea"/>
                          <a:cs typeface="+mn-cs"/>
                        </a:rPr>
                        <a:t>mit</a:t>
                      </a:r>
                      <a:r>
                        <a:rPr lang="en-IN" sz="1100" kern="1200" dirty="0">
                          <a:solidFill>
                            <a:schemeClr val="tx1">
                              <a:lumMod val="75000"/>
                              <a:lumOff val="25000"/>
                            </a:schemeClr>
                          </a:solidFill>
                          <a:latin typeface="Century Gothic" panose="020B0502020202020204" pitchFamily="34" charset="0"/>
                          <a:ea typeface="+mn-ea"/>
                          <a:cs typeface="+mn-cs"/>
                        </a:rPr>
                        <a:t> Alteryx, Reporting </a:t>
                      </a:r>
                      <a:r>
                        <a:rPr lang="en-IN" sz="1100" kern="1200" dirty="0" err="1">
                          <a:solidFill>
                            <a:schemeClr val="tx1">
                              <a:lumMod val="75000"/>
                              <a:lumOff val="25000"/>
                            </a:schemeClr>
                          </a:solidFill>
                          <a:latin typeface="Century Gothic" panose="020B0502020202020204" pitchFamily="34" charset="0"/>
                          <a:ea typeface="+mn-ea"/>
                          <a:cs typeface="+mn-cs"/>
                        </a:rPr>
                        <a:t>mit</a:t>
                      </a:r>
                      <a:r>
                        <a:rPr lang="en-IN" sz="1100" kern="1200" dirty="0">
                          <a:solidFill>
                            <a:schemeClr val="tx1">
                              <a:lumMod val="75000"/>
                              <a:lumOff val="25000"/>
                            </a:schemeClr>
                          </a:solidFill>
                          <a:latin typeface="Century Gothic" panose="020B0502020202020204" pitchFamily="34" charset="0"/>
                          <a:ea typeface="+mn-ea"/>
                          <a:cs typeface="+mn-cs"/>
                        </a:rPr>
                        <a:t> Tableau, MSSQL Server, SAP BW/ERP</a:t>
                      </a:r>
                    </a:p>
                  </a:txBody>
                  <a:tcPr marL="144000" marR="72000" marT="72000" marB="72000" anchor="ctr">
                    <a:lnL w="12700" cap="flat" cmpd="sng" algn="ctr">
                      <a:solidFill>
                        <a:schemeClr val="tx1">
                          <a:lumMod val="75000"/>
                          <a:lumOff val="25000"/>
                        </a:schemeClr>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7" name="Picture 6">
            <a:extLst>
              <a:ext uri="{FF2B5EF4-FFF2-40B4-BE49-F238E27FC236}">
                <a16:creationId xmlns:a16="http://schemas.microsoft.com/office/drawing/2014/main" id="{819AE7C2-8BC6-4A5E-AB58-D0EC2A883A4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6385890"/>
            <a:ext cx="1464088" cy="435566"/>
          </a:xfrm>
          <a:prstGeom prst="rect">
            <a:avLst/>
          </a:prstGeom>
        </p:spPr>
      </p:pic>
    </p:spTree>
    <p:extLst>
      <p:ext uri="{BB962C8B-B14F-4D97-AF65-F5344CB8AC3E}">
        <p14:creationId xmlns:p14="http://schemas.microsoft.com/office/powerpoint/2010/main" val="299576716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0</TotalTime>
  <Words>3219</Words>
  <Application>Microsoft Office PowerPoint</Application>
  <PresentationFormat>On-screen Show (4:3)</PresentationFormat>
  <Paragraphs>459</Paragraphs>
  <Slides>25</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Century Gothic</vt:lpstr>
      <vt:lpstr>Wingdings</vt:lpstr>
      <vt:lpstr>Larissa</vt:lpstr>
      <vt:lpstr>think-cell Folie</vt:lpstr>
      <vt:lpstr>PowerPoint Presentation</vt:lpstr>
      <vt:lpstr>PowerPoint Presentation</vt:lpstr>
      <vt:lpstr>PowerPoint Presentation</vt:lpstr>
      <vt:lpstr>PowerPoint Presentation</vt:lpstr>
      <vt:lpstr>Projektübersicht (Auszug 1/2)</vt:lpstr>
      <vt:lpstr>Projektübersicht (Auszug 2/2)</vt:lpstr>
      <vt:lpstr>Entwicklung End2End-Datenmodell für die Supply Chain</vt:lpstr>
      <vt:lpstr>Prozessautomatisierung im Supply Chain Management</vt:lpstr>
      <vt:lpstr>Implementierung Budget-Prozess</vt:lpstr>
      <vt:lpstr>Migration Eigenhandelsreporting</vt:lpstr>
      <vt:lpstr>Konzeption einer neuen BI-Plattform und Migration</vt:lpstr>
      <vt:lpstr>Erweiterung des DWH und Reporting für die Projektsteuerung</vt:lpstr>
      <vt:lpstr>Erweiterung und Optimierung Reporting- und Analyse-Plattform</vt:lpstr>
      <vt:lpstr>Migration Reporting-Plattform, Konsolidierung und Integration heterogener Reporting-Plattformen</vt:lpstr>
      <vt:lpstr>Konzeption eines Business-Intelligence-Systems</vt:lpstr>
      <vt:lpstr>Migration Reporting-Plattform</vt:lpstr>
      <vt:lpstr>Konzeption Kennzahlensystem</vt:lpstr>
      <vt:lpstr>Aufbau Business-Intelligence-Plattform</vt:lpstr>
      <vt:lpstr>Eigenhandelsreporting</vt:lpstr>
      <vt:lpstr>Migration Reporting Plattform (BusinessObjects)</vt:lpstr>
      <vt:lpstr>Migration BusinessObjects-Plattform</vt:lpstr>
      <vt:lpstr>Migration Reporting-Plattform</vt:lpstr>
      <vt:lpstr>Test eines Stammdatensystems</vt:lpstr>
      <vt:lpstr>Schulungsleiter/Coaching</vt:lpstr>
      <vt:lpstr>Interne Projekte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René Goebels</dc:creator>
  <cp:lastModifiedBy>René Goebels - ELEVEN BI</cp:lastModifiedBy>
  <cp:revision>160</cp:revision>
  <dcterms:created xsi:type="dcterms:W3CDTF">2017-07-23T20:23:44Z</dcterms:created>
  <dcterms:modified xsi:type="dcterms:W3CDTF">2022-01-02T10:27:29Z</dcterms:modified>
</cp:coreProperties>
</file>